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3"/>
  </p:notesMasterIdLst>
  <p:sldIdLst>
    <p:sldId id="256" r:id="rId2"/>
    <p:sldId id="257" r:id="rId3"/>
    <p:sldId id="260" r:id="rId4"/>
    <p:sldId id="271" r:id="rId5"/>
    <p:sldId id="298" r:id="rId6"/>
    <p:sldId id="258" r:id="rId7"/>
    <p:sldId id="295" r:id="rId8"/>
    <p:sldId id="296" r:id="rId9"/>
    <p:sldId id="297" r:id="rId10"/>
    <p:sldId id="287" r:id="rId11"/>
    <p:sldId id="288" r:id="rId12"/>
    <p:sldId id="289" r:id="rId13"/>
    <p:sldId id="290" r:id="rId14"/>
    <p:sldId id="299" r:id="rId15"/>
    <p:sldId id="291" r:id="rId16"/>
    <p:sldId id="292" r:id="rId17"/>
    <p:sldId id="293" r:id="rId18"/>
    <p:sldId id="300" r:id="rId19"/>
    <p:sldId id="301" r:id="rId20"/>
    <p:sldId id="302" r:id="rId21"/>
    <p:sldId id="303" r:id="rId22"/>
    <p:sldId id="304" r:id="rId23"/>
    <p:sldId id="305" r:id="rId24"/>
    <p:sldId id="306" r:id="rId25"/>
    <p:sldId id="307" r:id="rId26"/>
    <p:sldId id="308" r:id="rId27"/>
    <p:sldId id="309" r:id="rId28"/>
    <p:sldId id="310" r:id="rId29"/>
    <p:sldId id="311" r:id="rId30"/>
    <p:sldId id="312" r:id="rId31"/>
    <p:sldId id="313" r:id="rId32"/>
    <p:sldId id="314" r:id="rId33"/>
    <p:sldId id="315" r:id="rId34"/>
    <p:sldId id="320" r:id="rId35"/>
    <p:sldId id="321" r:id="rId36"/>
    <p:sldId id="322" r:id="rId37"/>
    <p:sldId id="316" r:id="rId38"/>
    <p:sldId id="317" r:id="rId39"/>
    <p:sldId id="281" r:id="rId40"/>
    <p:sldId id="282" r:id="rId41"/>
    <p:sldId id="283" r:id="rId42"/>
    <p:sldId id="284" r:id="rId43"/>
    <p:sldId id="323" r:id="rId44"/>
    <p:sldId id="324" r:id="rId45"/>
    <p:sldId id="325" r:id="rId46"/>
    <p:sldId id="326" r:id="rId47"/>
    <p:sldId id="327" r:id="rId48"/>
    <p:sldId id="328" r:id="rId49"/>
    <p:sldId id="329" r:id="rId50"/>
    <p:sldId id="285" r:id="rId51"/>
    <p:sldId id="263" r:id="rId52"/>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5" d="100"/>
          <a:sy n="75" d="100"/>
        </p:scale>
        <p:origin x="-2664" y="-86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CA"/>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D9BAD9-BA1B-4CA4-AD01-FC0E00EDCFAD}" type="datetimeFigureOut">
              <a:rPr lang="fr-CA" smtClean="0"/>
              <a:t>2014-09-18</a:t>
            </a:fld>
            <a:endParaRPr lang="fr-CA"/>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CA"/>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CA"/>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CA"/>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7BB5753-FD8F-4AD1-BAB6-AC516D1CA15A}" type="slidenum">
              <a:rPr lang="fr-CA" smtClean="0"/>
              <a:t>‹N°›</a:t>
            </a:fld>
            <a:endParaRPr lang="fr-CA"/>
          </a:p>
        </p:txBody>
      </p:sp>
    </p:spTree>
    <p:extLst>
      <p:ext uri="{BB962C8B-B14F-4D97-AF65-F5344CB8AC3E}">
        <p14:creationId xmlns:p14="http://schemas.microsoft.com/office/powerpoint/2010/main" val="2264605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fld id="{B7BB5753-FD8F-4AD1-BAB6-AC516D1CA15A}" type="slidenum">
              <a:rPr lang="fr-CA" smtClean="0"/>
              <a:t>11</a:t>
            </a:fld>
            <a:endParaRPr lang="fr-CA"/>
          </a:p>
        </p:txBody>
      </p:sp>
    </p:spTree>
    <p:extLst>
      <p:ext uri="{BB962C8B-B14F-4D97-AF65-F5344CB8AC3E}">
        <p14:creationId xmlns:p14="http://schemas.microsoft.com/office/powerpoint/2010/main" val="39507852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1026" name="Picture 2" descr="C:\Users\jnsch\Desktop\O14ThemesHandoffs\WorkingFiles\FinalHanoff\Sketchbook\Cover.jpg"/>
          <p:cNvPicPr>
            <a:picLocks noChangeAspect="1" noChangeArrowheads="1"/>
          </p:cNvPicPr>
          <p:nvPr/>
        </p:nvPicPr>
        <p:blipFill>
          <a:blip r:embed="rId2">
            <a:duotone>
              <a:prstClr val="black"/>
              <a:schemeClr val="tx2">
                <a:tint val="45000"/>
                <a:satMod val="400000"/>
              </a:schemeClr>
            </a:duotone>
            <a:lum bright="2000"/>
          </a:blip>
          <a:srcRect/>
          <a:stretch>
            <a:fillRect/>
          </a:stretch>
        </p:blipFill>
        <p:spPr bwMode="auto">
          <a:xfrm>
            <a:off x="0" y="0"/>
            <a:ext cx="9144000" cy="6858000"/>
          </a:xfrm>
          <a:prstGeom prst="rect">
            <a:avLst/>
          </a:prstGeom>
          <a:noFill/>
        </p:spPr>
      </p:pic>
      <p:grpSp>
        <p:nvGrpSpPr>
          <p:cNvPr id="16" name="Group 15"/>
          <p:cNvGrpSpPr/>
          <p:nvPr/>
        </p:nvGrpSpPr>
        <p:grpSpPr>
          <a:xfrm rot="20533676">
            <a:off x="618027" y="3923015"/>
            <a:ext cx="2508736" cy="2527488"/>
            <a:chOff x="494947" y="417279"/>
            <a:chExt cx="2417578" cy="2421351"/>
          </a:xfrm>
        </p:grpSpPr>
        <p:sp>
          <p:nvSpPr>
            <p:cNvPr id="12" name="Freeform 11"/>
            <p:cNvSpPr/>
            <p:nvPr/>
          </p:nvSpPr>
          <p:spPr>
            <a:xfrm>
              <a:off x="494947" y="494484"/>
              <a:ext cx="2328384" cy="2344146"/>
            </a:xfrm>
            <a:custGeom>
              <a:avLst/>
              <a:gdLst>
                <a:gd name="connsiteX0" fmla="*/ 94077 w 2328384"/>
                <a:gd name="connsiteY0" fmla="*/ 0 h 2344146"/>
                <a:gd name="connsiteX1" fmla="*/ 0 w 2328384"/>
                <a:gd name="connsiteY1" fmla="*/ 2344146 h 2344146"/>
                <a:gd name="connsiteX2" fmla="*/ 2328384 w 2328384"/>
                <a:gd name="connsiteY2" fmla="*/ 2250067 h 2344146"/>
                <a:gd name="connsiteX3" fmla="*/ 94077 w 2328384"/>
                <a:gd name="connsiteY3" fmla="*/ 0 h 2344146"/>
              </a:gdLst>
              <a:ahLst/>
              <a:cxnLst>
                <a:cxn ang="0">
                  <a:pos x="connsiteX0" y="connsiteY0"/>
                </a:cxn>
                <a:cxn ang="0">
                  <a:pos x="connsiteX1" y="connsiteY1"/>
                </a:cxn>
                <a:cxn ang="0">
                  <a:pos x="connsiteX2" y="connsiteY2"/>
                </a:cxn>
                <a:cxn ang="0">
                  <a:pos x="connsiteX3" y="connsiteY3"/>
                </a:cxn>
              </a:cxnLst>
              <a:rect l="l" t="t" r="r" b="b"/>
              <a:pathLst>
                <a:path w="2328384" h="2344146">
                  <a:moveTo>
                    <a:pt x="94077" y="0"/>
                  </a:moveTo>
                  <a:lnTo>
                    <a:pt x="0" y="2344146"/>
                  </a:lnTo>
                  <a:lnTo>
                    <a:pt x="2328384" y="2250067"/>
                  </a:lnTo>
                  <a:lnTo>
                    <a:pt x="94077" y="0"/>
                  </a:lnTo>
                  <a:close/>
                </a:path>
              </a:pathLst>
            </a:custGeom>
            <a:gradFill flip="none" rotWithShape="1">
              <a:gsLst>
                <a:gs pos="0">
                  <a:srgbClr val="000100">
                    <a:alpha val="31000"/>
                  </a:srgbClr>
                </a:gs>
                <a:gs pos="49000">
                  <a:srgbClr val="FEFFFF">
                    <a:alpha val="0"/>
                  </a:srgbClr>
                </a:gs>
              </a:gsLst>
              <a:path path="circle">
                <a:fillToRect t="100000" r="100000"/>
              </a:path>
              <a:tileRect l="-100000" b="-100000"/>
            </a:gradFill>
            <a:ln>
              <a:noFill/>
            </a:ln>
            <a:effectLst>
              <a:outerShdw blurRad="50800" dist="12700" dir="5400000" rotWithShape="0">
                <a:srgbClr val="000000">
                  <a:alpha val="37000"/>
                </a:srgbClr>
              </a:outerShdw>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90935" y="417279"/>
              <a:ext cx="2321590" cy="2321590"/>
            </a:xfrm>
            <a:prstGeom prst="rect">
              <a:avLst/>
            </a:prstGeom>
            <a:gradFill flip="none" rotWithShape="1">
              <a:gsLst>
                <a:gs pos="0">
                  <a:srgbClr val="FAE148"/>
                </a:gs>
                <a:gs pos="100000">
                  <a:srgbClr val="FFEB63"/>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stickie-shadow.png"/>
            <p:cNvPicPr>
              <a:picLocks noChangeAspect="1"/>
            </p:cNvPicPr>
            <p:nvPr/>
          </p:nvPicPr>
          <p:blipFill>
            <a:blip r:embed="rId3"/>
            <a:stretch>
              <a:fillRect/>
            </a:stretch>
          </p:blipFill>
          <p:spPr>
            <a:xfrm>
              <a:off x="614456" y="436040"/>
              <a:ext cx="404704" cy="461174"/>
            </a:xfrm>
            <a:prstGeom prst="rect">
              <a:avLst/>
            </a:prstGeom>
          </p:spPr>
        </p:pic>
        <p:pic>
          <p:nvPicPr>
            <p:cNvPr id="15" name="Picture 14" descr="stickie-shadow.png"/>
            <p:cNvPicPr>
              <a:picLocks noChangeAspect="1"/>
            </p:cNvPicPr>
            <p:nvPr/>
          </p:nvPicPr>
          <p:blipFill>
            <a:blip r:embed="rId3"/>
            <a:stretch>
              <a:fillRect/>
            </a:stretch>
          </p:blipFill>
          <p:spPr>
            <a:xfrm rot="16200000">
              <a:off x="637932" y="2282410"/>
              <a:ext cx="404704" cy="461174"/>
            </a:xfrm>
            <a:prstGeom prst="rect">
              <a:avLst/>
            </a:prstGeom>
          </p:spPr>
        </p:pic>
      </p:grpSp>
      <p:pic>
        <p:nvPicPr>
          <p:cNvPr id="8" name="Picture 7" descr="TitleCard.png"/>
          <p:cNvPicPr>
            <a:picLocks noChangeAspect="1"/>
          </p:cNvPicPr>
          <p:nvPr/>
        </p:nvPicPr>
        <p:blipFill>
          <a:blip r:embed="rId4"/>
          <a:stretch>
            <a:fillRect/>
          </a:stretch>
        </p:blipFill>
        <p:spPr>
          <a:xfrm rot="343346">
            <a:off x="2856203" y="2587842"/>
            <a:ext cx="5773084" cy="3850817"/>
          </a:xfrm>
          <a:prstGeom prst="rect">
            <a:avLst/>
          </a:prstGeom>
        </p:spPr>
      </p:pic>
      <p:sp>
        <p:nvSpPr>
          <p:cNvPr id="2" name="Title 1"/>
          <p:cNvSpPr>
            <a:spLocks noGrp="1"/>
          </p:cNvSpPr>
          <p:nvPr>
            <p:ph type="ctrTitle"/>
          </p:nvPr>
        </p:nvSpPr>
        <p:spPr>
          <a:xfrm rot="360000">
            <a:off x="3339809" y="3015792"/>
            <a:ext cx="4847038" cy="1599722"/>
          </a:xfrm>
        </p:spPr>
        <p:txBody>
          <a:bodyPr anchor="b"/>
          <a:lstStyle>
            <a:lvl1pPr>
              <a:defRPr sz="4800">
                <a:solidFill>
                  <a:srgbClr val="000100"/>
                </a:solidFill>
                <a:effectLst>
                  <a:outerShdw blurRad="63500" sx="102000" sy="102000" algn="ctr" rotWithShape="0">
                    <a:srgbClr val="FFFFFF">
                      <a:alpha val="40000"/>
                    </a:srgbClr>
                  </a:outerShdw>
                </a:effectLst>
              </a:defRPr>
            </a:lvl1pPr>
          </a:lstStyle>
          <a:p>
            <a:r>
              <a:rPr lang="fr-FR" smtClean="0"/>
              <a:t>Modifiez le style du titre</a:t>
            </a:r>
            <a:endParaRPr lang="en-US" dirty="0"/>
          </a:p>
        </p:txBody>
      </p:sp>
      <p:sp>
        <p:nvSpPr>
          <p:cNvPr id="3" name="Subtitle 2"/>
          <p:cNvSpPr>
            <a:spLocks noGrp="1"/>
          </p:cNvSpPr>
          <p:nvPr>
            <p:ph type="subTitle" idx="1"/>
          </p:nvPr>
        </p:nvSpPr>
        <p:spPr>
          <a:xfrm rot="360000">
            <a:off x="3200499" y="4766916"/>
            <a:ext cx="4836456" cy="1040845"/>
          </a:xfrm>
        </p:spPr>
        <p:txBody>
          <a:bodyPr>
            <a:normAutofit/>
          </a:bodyPr>
          <a:lstStyle>
            <a:lvl1pPr marL="0" indent="0" algn="ctr">
              <a:buNone/>
              <a:defRPr sz="1800">
                <a:solidFill>
                  <a:srgbClr val="0001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en-US" dirty="0"/>
          </a:p>
        </p:txBody>
      </p:sp>
      <p:sp>
        <p:nvSpPr>
          <p:cNvPr id="4" name="Date Placeholder 3"/>
          <p:cNvSpPr>
            <a:spLocks noGrp="1"/>
          </p:cNvSpPr>
          <p:nvPr>
            <p:ph type="dt" sz="half" idx="10"/>
          </p:nvPr>
        </p:nvSpPr>
        <p:spPr>
          <a:xfrm rot="20520000">
            <a:off x="963292" y="5061539"/>
            <a:ext cx="1968535" cy="534991"/>
          </a:xfrm>
        </p:spPr>
        <p:txBody>
          <a:bodyPr anchor="t"/>
          <a:lstStyle>
            <a:lvl1pPr algn="ctr">
              <a:defRPr sz="2200">
                <a:solidFill>
                  <a:schemeClr val="accent1"/>
                </a:solidFill>
              </a:defRPr>
            </a:lvl1pPr>
          </a:lstStyle>
          <a:p>
            <a:fld id="{97845675-ABFF-498E-AE80-9E09DCB43B81}" type="datetimeFigureOut">
              <a:rPr lang="fr-CA" smtClean="0"/>
              <a:t>2014-09-18</a:t>
            </a:fld>
            <a:endParaRPr lang="fr-CA"/>
          </a:p>
        </p:txBody>
      </p:sp>
      <p:sp>
        <p:nvSpPr>
          <p:cNvPr id="5" name="Footer Placeholder 4"/>
          <p:cNvSpPr>
            <a:spLocks noGrp="1"/>
          </p:cNvSpPr>
          <p:nvPr>
            <p:ph type="ftr" sz="quarter" idx="11"/>
          </p:nvPr>
        </p:nvSpPr>
        <p:spPr>
          <a:xfrm rot="20520000">
            <a:off x="647592" y="4135346"/>
            <a:ext cx="2085881" cy="835010"/>
          </a:xfrm>
        </p:spPr>
        <p:txBody>
          <a:bodyPr anchor="ctr"/>
          <a:lstStyle>
            <a:lvl1pPr algn="l">
              <a:defRPr sz="1600">
                <a:solidFill>
                  <a:schemeClr val="accent5">
                    <a:lumMod val="50000"/>
                  </a:schemeClr>
                </a:solidFill>
              </a:defRPr>
            </a:lvl1pPr>
          </a:lstStyle>
          <a:p>
            <a:endParaRPr lang="fr-CA"/>
          </a:p>
        </p:txBody>
      </p:sp>
      <p:sp>
        <p:nvSpPr>
          <p:cNvPr id="6" name="Slide Number Placeholder 5"/>
          <p:cNvSpPr>
            <a:spLocks noGrp="1"/>
          </p:cNvSpPr>
          <p:nvPr>
            <p:ph type="sldNum" sz="quarter" idx="12"/>
          </p:nvPr>
        </p:nvSpPr>
        <p:spPr>
          <a:xfrm rot="20520000">
            <a:off x="1981439" y="5509808"/>
            <a:ext cx="738180" cy="426607"/>
          </a:xfrm>
        </p:spPr>
        <p:txBody>
          <a:bodyPr/>
          <a:lstStyle>
            <a:lvl1pPr algn="r">
              <a:defRPr>
                <a:solidFill>
                  <a:schemeClr val="accent1">
                    <a:lumMod val="75000"/>
                  </a:schemeClr>
                </a:solidFill>
              </a:defRPr>
            </a:lvl1pPr>
          </a:lstStyle>
          <a:p>
            <a:fld id="{1BE06614-5B61-4614-BC34-33169F50F96B}" type="slidenum">
              <a:rPr lang="fr-CA" smtClean="0"/>
              <a:t>‹N°›</a:t>
            </a:fld>
            <a:endParaRPr lang="fr-CA"/>
          </a:p>
        </p:txBody>
      </p:sp>
      <p:pic>
        <p:nvPicPr>
          <p:cNvPr id="9" name="Picture 8" descr="coverBand.png"/>
          <p:cNvPicPr>
            <a:picLocks noChangeAspect="1"/>
          </p:cNvPicPr>
          <p:nvPr/>
        </p:nvPicPr>
        <p:blipFill>
          <a:blip r:embed="rId5"/>
          <a:stretch>
            <a:fillRect/>
          </a:stretch>
        </p:blipFill>
        <p:spPr>
          <a:xfrm>
            <a:off x="0" y="5880100"/>
            <a:ext cx="9144000" cy="330200"/>
          </a:xfrm>
          <a:prstGeom prst="rect">
            <a:avLst/>
          </a:prstGeom>
          <a:effectLst>
            <a:outerShdw blurRad="63500" dist="38100" dir="5400000" algn="t" rotWithShape="0">
              <a:prstClr val="black">
                <a:alpha val="59000"/>
              </a:prstClr>
            </a:outerShdw>
          </a:effec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a:p>
        </p:txBody>
      </p:sp>
      <p:sp>
        <p:nvSpPr>
          <p:cNvPr id="3" name="Vertical Text Placeholder 2"/>
          <p:cNvSpPr>
            <a:spLocks noGrp="1"/>
          </p:cNvSpPr>
          <p:nvPr>
            <p:ph type="body" orient="vert" idx="1"/>
          </p:nvPr>
        </p:nvSpPr>
        <p:spPr/>
        <p:txBody>
          <a:bodyPr vert="eaVert" anchor="ct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Date Placeholder 3"/>
          <p:cNvSpPr>
            <a:spLocks noGrp="1"/>
          </p:cNvSpPr>
          <p:nvPr>
            <p:ph type="dt" sz="half" idx="10"/>
          </p:nvPr>
        </p:nvSpPr>
        <p:spPr/>
        <p:txBody>
          <a:bodyPr/>
          <a:lstStyle/>
          <a:p>
            <a:fld id="{97845675-ABFF-498E-AE80-9E09DCB43B81}" type="datetimeFigureOut">
              <a:rPr lang="fr-CA" smtClean="0"/>
              <a:t>2014-09-18</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1BE06614-5B61-4614-BC34-33169F50F96B}" type="slidenum">
              <a:rPr lang="fr-CA" smtClean="0"/>
              <a:t>‹N°›</a:t>
            </a:fld>
            <a:endParaRPr lang="fr-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50278"/>
            <a:ext cx="1963320" cy="5469523"/>
          </a:xfrm>
        </p:spPr>
        <p:txBody>
          <a:bodyPr vert="eaVert"/>
          <a:lstStyle/>
          <a:p>
            <a:r>
              <a:rPr lang="fr-FR" smtClean="0"/>
              <a:t>Modifiez le style du titre</a:t>
            </a:r>
            <a:endParaRPr lang="en-US"/>
          </a:p>
        </p:txBody>
      </p:sp>
      <p:sp>
        <p:nvSpPr>
          <p:cNvPr id="3" name="Vertical Text Placeholder 2"/>
          <p:cNvSpPr>
            <a:spLocks noGrp="1"/>
          </p:cNvSpPr>
          <p:nvPr>
            <p:ph type="body" orient="vert" idx="1"/>
          </p:nvPr>
        </p:nvSpPr>
        <p:spPr>
          <a:xfrm>
            <a:off x="551280" y="838199"/>
            <a:ext cx="5907840" cy="5181602"/>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Date Placeholder 3"/>
          <p:cNvSpPr>
            <a:spLocks noGrp="1"/>
          </p:cNvSpPr>
          <p:nvPr>
            <p:ph type="dt" sz="half" idx="10"/>
          </p:nvPr>
        </p:nvSpPr>
        <p:spPr/>
        <p:txBody>
          <a:bodyPr/>
          <a:lstStyle/>
          <a:p>
            <a:fld id="{97845675-ABFF-498E-AE80-9E09DCB43B81}" type="datetimeFigureOut">
              <a:rPr lang="fr-CA" smtClean="0"/>
              <a:t>2014-09-18</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1BE06614-5B61-4614-BC34-33169F50F96B}" type="slidenum">
              <a:rPr lang="fr-CA" smtClean="0"/>
              <a:t>‹N°›</a:t>
            </a:fld>
            <a:endParaRPr lang="fr-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Date Placeholder 3"/>
          <p:cNvSpPr>
            <a:spLocks noGrp="1"/>
          </p:cNvSpPr>
          <p:nvPr>
            <p:ph type="dt" sz="half" idx="10"/>
          </p:nvPr>
        </p:nvSpPr>
        <p:spPr/>
        <p:txBody>
          <a:bodyPr/>
          <a:lstStyle/>
          <a:p>
            <a:fld id="{97845675-ABFF-498E-AE80-9E09DCB43B81}" type="datetimeFigureOut">
              <a:rPr lang="fr-CA" smtClean="0"/>
              <a:t>2014-09-18</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1BE06614-5B61-4614-BC34-33169F50F96B}" type="slidenum">
              <a:rPr lang="fr-CA" smtClean="0"/>
              <a:t>‹N°›</a:t>
            </a:fld>
            <a:endParaRPr lang="fr-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551280" y="1497993"/>
            <a:ext cx="8041439" cy="2097259"/>
          </a:xfrm>
        </p:spPr>
        <p:txBody>
          <a:bodyPr anchor="b"/>
          <a:lstStyle>
            <a:lvl1pPr algn="ctr">
              <a:defRPr sz="4800" b="0" cap="none"/>
            </a:lvl1pPr>
          </a:lstStyle>
          <a:p>
            <a:r>
              <a:rPr lang="fr-FR" smtClean="0"/>
              <a:t>Modifiez le style du titre</a:t>
            </a:r>
            <a:endParaRPr lang="en-US" dirty="0"/>
          </a:p>
        </p:txBody>
      </p:sp>
      <p:sp>
        <p:nvSpPr>
          <p:cNvPr id="3" name="Text Placeholder 2"/>
          <p:cNvSpPr>
            <a:spLocks noGrp="1"/>
          </p:cNvSpPr>
          <p:nvPr>
            <p:ph type="body" idx="1"/>
          </p:nvPr>
        </p:nvSpPr>
        <p:spPr>
          <a:xfrm>
            <a:off x="838199" y="3754402"/>
            <a:ext cx="7467601" cy="15001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97845675-ABFF-498E-AE80-9E09DCB43B81}" type="datetimeFigureOut">
              <a:rPr lang="fr-CA" smtClean="0"/>
              <a:t>2014-09-18</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1BE06614-5B61-4614-BC34-33169F50F96B}" type="slidenum">
              <a:rPr lang="fr-CA" smtClean="0"/>
              <a:t>‹N°›</a:t>
            </a:fld>
            <a:endParaRPr lang="fr-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a:p>
        </p:txBody>
      </p:sp>
      <p:sp>
        <p:nvSpPr>
          <p:cNvPr id="5" name="Date Placeholder 4"/>
          <p:cNvSpPr>
            <a:spLocks noGrp="1"/>
          </p:cNvSpPr>
          <p:nvPr>
            <p:ph type="dt" sz="half" idx="10"/>
          </p:nvPr>
        </p:nvSpPr>
        <p:spPr/>
        <p:txBody>
          <a:bodyPr/>
          <a:lstStyle/>
          <a:p>
            <a:fld id="{97845675-ABFF-498E-AE80-9E09DCB43B81}" type="datetimeFigureOut">
              <a:rPr lang="fr-CA" smtClean="0"/>
              <a:t>2014-09-18</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1BE06614-5B61-4614-BC34-33169F50F96B}" type="slidenum">
              <a:rPr lang="fr-CA" smtClean="0"/>
              <a:t>‹N°›</a:t>
            </a:fld>
            <a:endParaRPr lang="fr-CA"/>
          </a:p>
        </p:txBody>
      </p:sp>
      <p:sp>
        <p:nvSpPr>
          <p:cNvPr id="9" name="Content Placeholder 8"/>
          <p:cNvSpPr>
            <a:spLocks noGrp="1"/>
          </p:cNvSpPr>
          <p:nvPr>
            <p:ph sz="quarter" idx="13"/>
          </p:nvPr>
        </p:nvSpPr>
        <p:spPr>
          <a:xfrm>
            <a:off x="841248" y="2039112"/>
            <a:ext cx="3657600" cy="395020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Content Placeholder 10"/>
          <p:cNvSpPr>
            <a:spLocks noGrp="1"/>
          </p:cNvSpPr>
          <p:nvPr>
            <p:ph sz="quarter" idx="14"/>
          </p:nvPr>
        </p:nvSpPr>
        <p:spPr>
          <a:xfrm>
            <a:off x="4645152" y="2039112"/>
            <a:ext cx="3657600" cy="395020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smtClean="0"/>
              <a:t>Modifiez le style du titre</a:t>
            </a:r>
            <a:endParaRPr lang="en-US" dirty="0"/>
          </a:p>
        </p:txBody>
      </p:sp>
      <p:sp>
        <p:nvSpPr>
          <p:cNvPr id="3" name="Text Placeholder 2"/>
          <p:cNvSpPr>
            <a:spLocks noGrp="1"/>
          </p:cNvSpPr>
          <p:nvPr>
            <p:ph type="body" idx="1"/>
          </p:nvPr>
        </p:nvSpPr>
        <p:spPr>
          <a:xfrm>
            <a:off x="841248" y="2038388"/>
            <a:ext cx="3017520" cy="542395"/>
          </a:xfrm>
        </p:spPr>
        <p:txBody>
          <a:bodyPr anchor="b">
            <a:noAutofit/>
          </a:bodyPr>
          <a:lstStyle>
            <a:lvl1pPr marL="0" indent="0" algn="ctr">
              <a:buNone/>
              <a:defRPr sz="2400" b="0">
                <a:solidFill>
                  <a:schemeClr val="tx2"/>
                </a:solidFill>
                <a:latin typeface="+mn-lt"/>
                <a:cs typeface="Bradley Hand ITC TT-Bold"/>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5" name="Text Placeholder 4"/>
          <p:cNvSpPr>
            <a:spLocks noGrp="1"/>
          </p:cNvSpPr>
          <p:nvPr>
            <p:ph type="body" sz="quarter" idx="3"/>
          </p:nvPr>
        </p:nvSpPr>
        <p:spPr>
          <a:xfrm>
            <a:off x="5291091" y="2038387"/>
            <a:ext cx="3014708" cy="542394"/>
          </a:xfrm>
        </p:spPr>
        <p:txBody>
          <a:bodyPr anchor="b">
            <a:noAutofit/>
          </a:bodyPr>
          <a:lstStyle>
            <a:lvl1pPr marL="0" indent="0" algn="ctr">
              <a:buNone/>
              <a:defRPr sz="2400" b="0">
                <a:solidFill>
                  <a:schemeClr val="tx2"/>
                </a:solidFill>
                <a:latin typeface="+mn-lt"/>
                <a:cs typeface="Bradley Hand ITC TT-Bold"/>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7" name="Date Placeholder 6"/>
          <p:cNvSpPr>
            <a:spLocks noGrp="1"/>
          </p:cNvSpPr>
          <p:nvPr>
            <p:ph type="dt" sz="half" idx="10"/>
          </p:nvPr>
        </p:nvSpPr>
        <p:spPr/>
        <p:txBody>
          <a:bodyPr/>
          <a:lstStyle/>
          <a:p>
            <a:fld id="{97845675-ABFF-498E-AE80-9E09DCB43B81}" type="datetimeFigureOut">
              <a:rPr lang="fr-CA" smtClean="0"/>
              <a:t>2014-09-18</a:t>
            </a:fld>
            <a:endParaRPr lang="fr-CA"/>
          </a:p>
        </p:txBody>
      </p:sp>
      <p:sp>
        <p:nvSpPr>
          <p:cNvPr id="8" name="Footer Placeholder 7"/>
          <p:cNvSpPr>
            <a:spLocks noGrp="1"/>
          </p:cNvSpPr>
          <p:nvPr>
            <p:ph type="ftr" sz="quarter" idx="11"/>
          </p:nvPr>
        </p:nvSpPr>
        <p:spPr/>
        <p:txBody>
          <a:bodyPr/>
          <a:lstStyle/>
          <a:p>
            <a:endParaRPr lang="fr-CA"/>
          </a:p>
        </p:txBody>
      </p:sp>
      <p:sp>
        <p:nvSpPr>
          <p:cNvPr id="9" name="Slide Number Placeholder 8"/>
          <p:cNvSpPr>
            <a:spLocks noGrp="1"/>
          </p:cNvSpPr>
          <p:nvPr>
            <p:ph type="sldNum" sz="quarter" idx="12"/>
          </p:nvPr>
        </p:nvSpPr>
        <p:spPr/>
        <p:txBody>
          <a:bodyPr/>
          <a:lstStyle/>
          <a:p>
            <a:fld id="{1BE06614-5B61-4614-BC34-33169F50F96B}" type="slidenum">
              <a:rPr lang="fr-CA" smtClean="0"/>
              <a:t>‹N°›</a:t>
            </a:fld>
            <a:endParaRPr lang="fr-CA"/>
          </a:p>
        </p:txBody>
      </p:sp>
      <p:sp>
        <p:nvSpPr>
          <p:cNvPr id="16" name="Freeform 22"/>
          <p:cNvSpPr>
            <a:spLocks/>
          </p:cNvSpPr>
          <p:nvPr/>
        </p:nvSpPr>
        <p:spPr bwMode="auto">
          <a:xfrm rot="20274567">
            <a:off x="3933637" y="4281002"/>
            <a:ext cx="1288495" cy="722529"/>
          </a:xfrm>
          <a:custGeom>
            <a:avLst/>
            <a:gdLst/>
            <a:ahLst/>
            <a:cxnLst/>
            <a:rect l="l" t="t" r="r" b="b"/>
            <a:pathLst>
              <a:path w="1288494" h="722529">
                <a:moveTo>
                  <a:pt x="548461" y="537763"/>
                </a:moveTo>
                <a:lnTo>
                  <a:pt x="548461" y="537763"/>
                </a:lnTo>
                <a:lnTo>
                  <a:pt x="548461" y="537763"/>
                </a:lnTo>
                <a:close/>
                <a:moveTo>
                  <a:pt x="547489" y="536791"/>
                </a:moveTo>
                <a:lnTo>
                  <a:pt x="548461" y="537763"/>
                </a:lnTo>
                <a:lnTo>
                  <a:pt x="546516" y="536791"/>
                </a:lnTo>
                <a:lnTo>
                  <a:pt x="544572" y="535818"/>
                </a:lnTo>
                <a:close/>
                <a:moveTo>
                  <a:pt x="338413" y="443436"/>
                </a:moveTo>
                <a:lnTo>
                  <a:pt x="340357" y="444408"/>
                </a:lnTo>
                <a:lnTo>
                  <a:pt x="339385" y="444408"/>
                </a:lnTo>
                <a:close/>
                <a:moveTo>
                  <a:pt x="337440" y="442463"/>
                </a:moveTo>
                <a:lnTo>
                  <a:pt x="338413" y="443436"/>
                </a:lnTo>
                <a:lnTo>
                  <a:pt x="338412" y="443436"/>
                </a:lnTo>
                <a:close/>
                <a:moveTo>
                  <a:pt x="334522" y="440518"/>
                </a:moveTo>
                <a:lnTo>
                  <a:pt x="334523" y="441491"/>
                </a:lnTo>
                <a:lnTo>
                  <a:pt x="333550" y="441491"/>
                </a:lnTo>
                <a:lnTo>
                  <a:pt x="331605" y="439546"/>
                </a:lnTo>
                <a:close/>
                <a:moveTo>
                  <a:pt x="644733" y="565964"/>
                </a:moveTo>
                <a:lnTo>
                  <a:pt x="642788" y="565964"/>
                </a:lnTo>
                <a:lnTo>
                  <a:pt x="641816" y="565964"/>
                </a:lnTo>
                <a:lnTo>
                  <a:pt x="641816" y="565964"/>
                </a:lnTo>
                <a:close/>
                <a:moveTo>
                  <a:pt x="457051" y="488168"/>
                </a:moveTo>
                <a:lnTo>
                  <a:pt x="458996" y="489140"/>
                </a:lnTo>
                <a:lnTo>
                  <a:pt x="458993" y="489139"/>
                </a:lnTo>
                <a:close/>
                <a:moveTo>
                  <a:pt x="243112" y="383144"/>
                </a:moveTo>
                <a:lnTo>
                  <a:pt x="244085" y="384117"/>
                </a:lnTo>
                <a:lnTo>
                  <a:pt x="244085" y="384117"/>
                </a:lnTo>
                <a:close/>
                <a:moveTo>
                  <a:pt x="781848" y="599027"/>
                </a:moveTo>
                <a:lnTo>
                  <a:pt x="781848" y="599027"/>
                </a:lnTo>
                <a:lnTo>
                  <a:pt x="780876" y="599027"/>
                </a:lnTo>
                <a:close/>
                <a:moveTo>
                  <a:pt x="242140" y="366612"/>
                </a:moveTo>
                <a:lnTo>
                  <a:pt x="244085" y="368557"/>
                </a:lnTo>
                <a:lnTo>
                  <a:pt x="241797" y="366956"/>
                </a:lnTo>
                <a:close/>
                <a:moveTo>
                  <a:pt x="141978" y="301458"/>
                </a:moveTo>
                <a:lnTo>
                  <a:pt x="141978" y="301459"/>
                </a:lnTo>
                <a:lnTo>
                  <a:pt x="141977" y="301459"/>
                </a:lnTo>
                <a:close/>
                <a:moveTo>
                  <a:pt x="142950" y="301458"/>
                </a:moveTo>
                <a:lnTo>
                  <a:pt x="142950" y="302430"/>
                </a:lnTo>
                <a:lnTo>
                  <a:pt x="141978" y="301459"/>
                </a:lnTo>
                <a:close/>
                <a:moveTo>
                  <a:pt x="979256" y="620421"/>
                </a:moveTo>
                <a:lnTo>
                  <a:pt x="979165" y="620512"/>
                </a:lnTo>
                <a:lnTo>
                  <a:pt x="978283" y="620421"/>
                </a:lnTo>
                <a:close/>
                <a:moveTo>
                  <a:pt x="93355" y="247974"/>
                </a:moveTo>
                <a:lnTo>
                  <a:pt x="94328" y="248946"/>
                </a:lnTo>
                <a:lnTo>
                  <a:pt x="94328" y="249919"/>
                </a:lnTo>
                <a:close/>
                <a:moveTo>
                  <a:pt x="1075528" y="637925"/>
                </a:moveTo>
                <a:lnTo>
                  <a:pt x="1075528" y="637925"/>
                </a:lnTo>
                <a:lnTo>
                  <a:pt x="1074555" y="637925"/>
                </a:lnTo>
                <a:close/>
                <a:moveTo>
                  <a:pt x="47650" y="177958"/>
                </a:moveTo>
                <a:lnTo>
                  <a:pt x="49595" y="178930"/>
                </a:lnTo>
                <a:lnTo>
                  <a:pt x="49595" y="180875"/>
                </a:lnTo>
                <a:lnTo>
                  <a:pt x="51540" y="183792"/>
                </a:lnTo>
                <a:lnTo>
                  <a:pt x="50568" y="184764"/>
                </a:lnTo>
                <a:lnTo>
                  <a:pt x="49595" y="184765"/>
                </a:lnTo>
                <a:lnTo>
                  <a:pt x="48623" y="183792"/>
                </a:lnTo>
                <a:lnTo>
                  <a:pt x="46678" y="182820"/>
                </a:lnTo>
                <a:lnTo>
                  <a:pt x="45705" y="179903"/>
                </a:lnTo>
                <a:lnTo>
                  <a:pt x="46678" y="179902"/>
                </a:lnTo>
                <a:lnTo>
                  <a:pt x="46678" y="178930"/>
                </a:lnTo>
                <a:close/>
                <a:moveTo>
                  <a:pt x="35008" y="156564"/>
                </a:moveTo>
                <a:lnTo>
                  <a:pt x="36953" y="159157"/>
                </a:lnTo>
                <a:lnTo>
                  <a:pt x="36953" y="159481"/>
                </a:lnTo>
                <a:close/>
                <a:moveTo>
                  <a:pt x="25284" y="133225"/>
                </a:moveTo>
                <a:lnTo>
                  <a:pt x="28201" y="141005"/>
                </a:lnTo>
                <a:lnTo>
                  <a:pt x="30146" y="144894"/>
                </a:lnTo>
                <a:lnTo>
                  <a:pt x="33063" y="147811"/>
                </a:lnTo>
                <a:lnTo>
                  <a:pt x="33063" y="146839"/>
                </a:lnTo>
                <a:lnTo>
                  <a:pt x="34036" y="148784"/>
                </a:lnTo>
                <a:lnTo>
                  <a:pt x="35008" y="151701"/>
                </a:lnTo>
                <a:lnTo>
                  <a:pt x="34036" y="149756"/>
                </a:lnTo>
                <a:lnTo>
                  <a:pt x="33064" y="148784"/>
                </a:lnTo>
                <a:lnTo>
                  <a:pt x="32091" y="149756"/>
                </a:lnTo>
                <a:lnTo>
                  <a:pt x="25284" y="137114"/>
                </a:lnTo>
                <a:lnTo>
                  <a:pt x="26256" y="137115"/>
                </a:lnTo>
                <a:lnTo>
                  <a:pt x="25284" y="136142"/>
                </a:lnTo>
                <a:close/>
                <a:moveTo>
                  <a:pt x="1277796" y="622366"/>
                </a:moveTo>
                <a:lnTo>
                  <a:pt x="1283631" y="625284"/>
                </a:lnTo>
                <a:lnTo>
                  <a:pt x="1285576" y="628201"/>
                </a:lnTo>
                <a:lnTo>
                  <a:pt x="1287521" y="630146"/>
                </a:lnTo>
                <a:lnTo>
                  <a:pt x="1288494" y="634036"/>
                </a:lnTo>
                <a:lnTo>
                  <a:pt x="1287521" y="637926"/>
                </a:lnTo>
                <a:lnTo>
                  <a:pt x="1285576" y="642788"/>
                </a:lnTo>
                <a:lnTo>
                  <a:pt x="1282659" y="646677"/>
                </a:lnTo>
                <a:lnTo>
                  <a:pt x="1277797" y="650567"/>
                </a:lnTo>
                <a:lnTo>
                  <a:pt x="1271962" y="654457"/>
                </a:lnTo>
                <a:lnTo>
                  <a:pt x="1264183" y="658347"/>
                </a:lnTo>
                <a:lnTo>
                  <a:pt x="1255431" y="662237"/>
                </a:lnTo>
                <a:lnTo>
                  <a:pt x="1235982" y="670016"/>
                </a:lnTo>
                <a:lnTo>
                  <a:pt x="1215560" y="676824"/>
                </a:lnTo>
                <a:lnTo>
                  <a:pt x="1207780" y="680713"/>
                </a:lnTo>
                <a:lnTo>
                  <a:pt x="1199028" y="685575"/>
                </a:lnTo>
                <a:lnTo>
                  <a:pt x="1179579" y="698217"/>
                </a:lnTo>
                <a:lnTo>
                  <a:pt x="1146516" y="722528"/>
                </a:lnTo>
                <a:lnTo>
                  <a:pt x="1140681" y="722529"/>
                </a:lnTo>
                <a:lnTo>
                  <a:pt x="1137764" y="721556"/>
                </a:lnTo>
                <a:lnTo>
                  <a:pt x="1129985" y="714748"/>
                </a:lnTo>
                <a:lnTo>
                  <a:pt x="1137764" y="708914"/>
                </a:lnTo>
                <a:lnTo>
                  <a:pt x="1146516" y="703079"/>
                </a:lnTo>
                <a:lnTo>
                  <a:pt x="1156241" y="696273"/>
                </a:lnTo>
                <a:lnTo>
                  <a:pt x="1168883" y="690437"/>
                </a:lnTo>
                <a:lnTo>
                  <a:pt x="1209726" y="669044"/>
                </a:lnTo>
                <a:lnTo>
                  <a:pt x="1220422" y="662237"/>
                </a:lnTo>
                <a:lnTo>
                  <a:pt x="1229174" y="655429"/>
                </a:lnTo>
                <a:lnTo>
                  <a:pt x="1237926" y="647649"/>
                </a:lnTo>
                <a:lnTo>
                  <a:pt x="1243761" y="639870"/>
                </a:lnTo>
                <a:lnTo>
                  <a:pt x="1243761" y="639870"/>
                </a:lnTo>
                <a:lnTo>
                  <a:pt x="1245706" y="638898"/>
                </a:lnTo>
                <a:lnTo>
                  <a:pt x="1243275" y="638898"/>
                </a:lnTo>
                <a:lnTo>
                  <a:pt x="1242789" y="637925"/>
                </a:lnTo>
                <a:lnTo>
                  <a:pt x="1240844" y="635981"/>
                </a:lnTo>
                <a:lnTo>
                  <a:pt x="1237926" y="634036"/>
                </a:lnTo>
                <a:lnTo>
                  <a:pt x="1226257" y="630145"/>
                </a:lnTo>
                <a:lnTo>
                  <a:pt x="1207780" y="625284"/>
                </a:lnTo>
                <a:lnTo>
                  <a:pt x="1182496" y="620421"/>
                </a:lnTo>
                <a:lnTo>
                  <a:pt x="1113453" y="607780"/>
                </a:lnTo>
                <a:lnTo>
                  <a:pt x="1074555" y="600000"/>
                </a:lnTo>
                <a:lnTo>
                  <a:pt x="1060940" y="596110"/>
                </a:lnTo>
                <a:lnTo>
                  <a:pt x="1048299" y="592221"/>
                </a:lnTo>
                <a:lnTo>
                  <a:pt x="1036630" y="587358"/>
                </a:lnTo>
                <a:lnTo>
                  <a:pt x="1027877" y="583469"/>
                </a:lnTo>
                <a:lnTo>
                  <a:pt x="1020098" y="579579"/>
                </a:lnTo>
                <a:lnTo>
                  <a:pt x="1014263" y="574716"/>
                </a:lnTo>
                <a:lnTo>
                  <a:pt x="1009401" y="569854"/>
                </a:lnTo>
                <a:lnTo>
                  <a:pt x="1006483" y="564992"/>
                </a:lnTo>
                <a:lnTo>
                  <a:pt x="1002594" y="554295"/>
                </a:lnTo>
                <a:lnTo>
                  <a:pt x="1030795" y="566937"/>
                </a:lnTo>
                <a:lnTo>
                  <a:pt x="1058996" y="577634"/>
                </a:lnTo>
                <a:lnTo>
                  <a:pt x="1087197" y="587358"/>
                </a:lnTo>
                <a:lnTo>
                  <a:pt x="1116371" y="596110"/>
                </a:lnTo>
                <a:lnTo>
                  <a:pt x="1145544" y="602917"/>
                </a:lnTo>
                <a:lnTo>
                  <a:pt x="1174717" y="609725"/>
                </a:lnTo>
                <a:lnTo>
                  <a:pt x="1204863" y="614587"/>
                </a:lnTo>
                <a:lnTo>
                  <a:pt x="1234036" y="618476"/>
                </a:lnTo>
                <a:lnTo>
                  <a:pt x="1248623" y="618476"/>
                </a:lnTo>
                <a:lnTo>
                  <a:pt x="1260293" y="619449"/>
                </a:lnTo>
                <a:lnTo>
                  <a:pt x="1270017" y="620422"/>
                </a:lnTo>
                <a:close/>
                <a:moveTo>
                  <a:pt x="13614" y="101134"/>
                </a:moveTo>
                <a:lnTo>
                  <a:pt x="15560" y="104051"/>
                </a:lnTo>
                <a:lnTo>
                  <a:pt x="16532" y="104052"/>
                </a:lnTo>
                <a:lnTo>
                  <a:pt x="15559" y="105024"/>
                </a:lnTo>
                <a:lnTo>
                  <a:pt x="16532" y="109886"/>
                </a:lnTo>
                <a:lnTo>
                  <a:pt x="16532" y="110859"/>
                </a:lnTo>
                <a:lnTo>
                  <a:pt x="15559" y="110858"/>
                </a:lnTo>
                <a:lnTo>
                  <a:pt x="14587" y="108913"/>
                </a:lnTo>
                <a:lnTo>
                  <a:pt x="15559" y="108913"/>
                </a:lnTo>
                <a:lnTo>
                  <a:pt x="15559" y="106969"/>
                </a:lnTo>
                <a:lnTo>
                  <a:pt x="14587" y="105024"/>
                </a:lnTo>
                <a:lnTo>
                  <a:pt x="14587" y="103079"/>
                </a:lnTo>
                <a:close/>
                <a:moveTo>
                  <a:pt x="5835" y="22366"/>
                </a:moveTo>
                <a:lnTo>
                  <a:pt x="5835" y="23338"/>
                </a:lnTo>
                <a:lnTo>
                  <a:pt x="5658" y="22542"/>
                </a:lnTo>
                <a:close/>
                <a:moveTo>
                  <a:pt x="3890" y="14586"/>
                </a:moveTo>
                <a:lnTo>
                  <a:pt x="4862" y="15559"/>
                </a:lnTo>
                <a:lnTo>
                  <a:pt x="4862" y="18476"/>
                </a:lnTo>
                <a:lnTo>
                  <a:pt x="4668" y="18087"/>
                </a:lnTo>
                <a:close/>
                <a:moveTo>
                  <a:pt x="1884" y="3039"/>
                </a:moveTo>
                <a:lnTo>
                  <a:pt x="3890" y="9724"/>
                </a:lnTo>
                <a:lnTo>
                  <a:pt x="3890" y="10697"/>
                </a:lnTo>
                <a:lnTo>
                  <a:pt x="2917" y="9724"/>
                </a:lnTo>
                <a:lnTo>
                  <a:pt x="2917" y="8752"/>
                </a:lnTo>
                <a:lnTo>
                  <a:pt x="1945" y="8751"/>
                </a:lnTo>
                <a:lnTo>
                  <a:pt x="1945" y="13613"/>
                </a:lnTo>
                <a:lnTo>
                  <a:pt x="2917" y="13613"/>
                </a:lnTo>
                <a:lnTo>
                  <a:pt x="2917" y="14586"/>
                </a:lnTo>
                <a:lnTo>
                  <a:pt x="4668" y="18087"/>
                </a:lnTo>
                <a:lnTo>
                  <a:pt x="5658" y="22542"/>
                </a:lnTo>
                <a:lnTo>
                  <a:pt x="4862" y="23338"/>
                </a:lnTo>
                <a:lnTo>
                  <a:pt x="4862" y="24310"/>
                </a:lnTo>
                <a:lnTo>
                  <a:pt x="5835" y="25283"/>
                </a:lnTo>
                <a:lnTo>
                  <a:pt x="6807" y="27228"/>
                </a:lnTo>
                <a:lnTo>
                  <a:pt x="7780" y="34035"/>
                </a:lnTo>
                <a:lnTo>
                  <a:pt x="7780" y="36952"/>
                </a:lnTo>
                <a:lnTo>
                  <a:pt x="8752" y="40842"/>
                </a:lnTo>
                <a:lnTo>
                  <a:pt x="9725" y="44732"/>
                </a:lnTo>
                <a:lnTo>
                  <a:pt x="9724" y="48622"/>
                </a:lnTo>
                <a:lnTo>
                  <a:pt x="7780" y="44732"/>
                </a:lnTo>
                <a:lnTo>
                  <a:pt x="5835" y="40842"/>
                </a:lnTo>
                <a:lnTo>
                  <a:pt x="6807" y="48622"/>
                </a:lnTo>
                <a:lnTo>
                  <a:pt x="8752" y="50567"/>
                </a:lnTo>
                <a:lnTo>
                  <a:pt x="10697" y="55429"/>
                </a:lnTo>
                <a:lnTo>
                  <a:pt x="10697" y="56401"/>
                </a:lnTo>
                <a:lnTo>
                  <a:pt x="12642" y="60291"/>
                </a:lnTo>
                <a:lnTo>
                  <a:pt x="13614" y="62236"/>
                </a:lnTo>
                <a:lnTo>
                  <a:pt x="14587" y="65153"/>
                </a:lnTo>
                <a:lnTo>
                  <a:pt x="17504" y="79740"/>
                </a:lnTo>
                <a:lnTo>
                  <a:pt x="20422" y="91410"/>
                </a:lnTo>
                <a:lnTo>
                  <a:pt x="19449" y="92382"/>
                </a:lnTo>
                <a:lnTo>
                  <a:pt x="22367" y="96271"/>
                </a:lnTo>
                <a:lnTo>
                  <a:pt x="23339" y="100162"/>
                </a:lnTo>
                <a:lnTo>
                  <a:pt x="27229" y="109886"/>
                </a:lnTo>
                <a:lnTo>
                  <a:pt x="29174" y="116693"/>
                </a:lnTo>
                <a:lnTo>
                  <a:pt x="32091" y="123501"/>
                </a:lnTo>
                <a:lnTo>
                  <a:pt x="35008" y="129335"/>
                </a:lnTo>
                <a:lnTo>
                  <a:pt x="35981" y="133225"/>
                </a:lnTo>
                <a:lnTo>
                  <a:pt x="41816" y="144894"/>
                </a:lnTo>
                <a:lnTo>
                  <a:pt x="47650" y="154619"/>
                </a:lnTo>
                <a:lnTo>
                  <a:pt x="58347" y="176013"/>
                </a:lnTo>
                <a:lnTo>
                  <a:pt x="56402" y="174068"/>
                </a:lnTo>
                <a:lnTo>
                  <a:pt x="57375" y="176012"/>
                </a:lnTo>
                <a:lnTo>
                  <a:pt x="57375" y="176985"/>
                </a:lnTo>
                <a:lnTo>
                  <a:pt x="57374" y="177957"/>
                </a:lnTo>
                <a:lnTo>
                  <a:pt x="58347" y="178930"/>
                </a:lnTo>
                <a:lnTo>
                  <a:pt x="58347" y="177957"/>
                </a:lnTo>
                <a:lnTo>
                  <a:pt x="59319" y="179902"/>
                </a:lnTo>
                <a:lnTo>
                  <a:pt x="63209" y="183792"/>
                </a:lnTo>
                <a:lnTo>
                  <a:pt x="66127" y="188654"/>
                </a:lnTo>
                <a:lnTo>
                  <a:pt x="70017" y="194489"/>
                </a:lnTo>
                <a:lnTo>
                  <a:pt x="76824" y="203241"/>
                </a:lnTo>
                <a:lnTo>
                  <a:pt x="76823" y="204213"/>
                </a:lnTo>
                <a:lnTo>
                  <a:pt x="79741" y="208103"/>
                </a:lnTo>
                <a:lnTo>
                  <a:pt x="83631" y="212966"/>
                </a:lnTo>
                <a:lnTo>
                  <a:pt x="90438" y="223662"/>
                </a:lnTo>
                <a:lnTo>
                  <a:pt x="90438" y="225607"/>
                </a:lnTo>
                <a:lnTo>
                  <a:pt x="92383" y="228525"/>
                </a:lnTo>
                <a:lnTo>
                  <a:pt x="97245" y="232415"/>
                </a:lnTo>
                <a:lnTo>
                  <a:pt x="102107" y="238249"/>
                </a:lnTo>
                <a:lnTo>
                  <a:pt x="113776" y="251863"/>
                </a:lnTo>
                <a:lnTo>
                  <a:pt x="133226" y="272285"/>
                </a:lnTo>
                <a:lnTo>
                  <a:pt x="142950" y="282982"/>
                </a:lnTo>
                <a:lnTo>
                  <a:pt x="153647" y="292707"/>
                </a:lnTo>
                <a:lnTo>
                  <a:pt x="153647" y="294651"/>
                </a:lnTo>
                <a:lnTo>
                  <a:pt x="165316" y="303403"/>
                </a:lnTo>
                <a:lnTo>
                  <a:pt x="176013" y="314100"/>
                </a:lnTo>
                <a:lnTo>
                  <a:pt x="187683" y="323824"/>
                </a:lnTo>
                <a:lnTo>
                  <a:pt x="197407" y="332577"/>
                </a:lnTo>
                <a:lnTo>
                  <a:pt x="195462" y="332576"/>
                </a:lnTo>
                <a:lnTo>
                  <a:pt x="201297" y="337439"/>
                </a:lnTo>
                <a:lnTo>
                  <a:pt x="203242" y="338411"/>
                </a:lnTo>
                <a:lnTo>
                  <a:pt x="204214" y="338411"/>
                </a:lnTo>
                <a:lnTo>
                  <a:pt x="204214" y="337439"/>
                </a:lnTo>
                <a:lnTo>
                  <a:pt x="211021" y="343273"/>
                </a:lnTo>
                <a:lnTo>
                  <a:pt x="213939" y="346191"/>
                </a:lnTo>
                <a:lnTo>
                  <a:pt x="215883" y="348136"/>
                </a:lnTo>
                <a:lnTo>
                  <a:pt x="220746" y="352026"/>
                </a:lnTo>
                <a:lnTo>
                  <a:pt x="225608" y="353970"/>
                </a:lnTo>
                <a:lnTo>
                  <a:pt x="234360" y="361750"/>
                </a:lnTo>
                <a:lnTo>
                  <a:pt x="241797" y="366956"/>
                </a:lnTo>
                <a:lnTo>
                  <a:pt x="241167" y="367584"/>
                </a:lnTo>
                <a:lnTo>
                  <a:pt x="243112" y="368557"/>
                </a:lnTo>
                <a:lnTo>
                  <a:pt x="248947" y="373420"/>
                </a:lnTo>
                <a:lnTo>
                  <a:pt x="250892" y="374392"/>
                </a:lnTo>
                <a:lnTo>
                  <a:pt x="251864" y="374392"/>
                </a:lnTo>
                <a:lnTo>
                  <a:pt x="251864" y="373419"/>
                </a:lnTo>
                <a:lnTo>
                  <a:pt x="257699" y="378282"/>
                </a:lnTo>
                <a:lnTo>
                  <a:pt x="265479" y="383144"/>
                </a:lnTo>
                <a:lnTo>
                  <a:pt x="273258" y="388006"/>
                </a:lnTo>
                <a:lnTo>
                  <a:pt x="279093" y="392869"/>
                </a:lnTo>
                <a:lnTo>
                  <a:pt x="280065" y="392868"/>
                </a:lnTo>
                <a:lnTo>
                  <a:pt x="282010" y="393841"/>
                </a:lnTo>
                <a:lnTo>
                  <a:pt x="293679" y="401621"/>
                </a:lnTo>
                <a:lnTo>
                  <a:pt x="299514" y="404538"/>
                </a:lnTo>
                <a:lnTo>
                  <a:pt x="304376" y="407455"/>
                </a:lnTo>
                <a:lnTo>
                  <a:pt x="304377" y="408428"/>
                </a:lnTo>
                <a:lnTo>
                  <a:pt x="303404" y="408427"/>
                </a:lnTo>
                <a:lnTo>
                  <a:pt x="305349" y="409400"/>
                </a:lnTo>
                <a:lnTo>
                  <a:pt x="306321" y="409400"/>
                </a:lnTo>
                <a:lnTo>
                  <a:pt x="308266" y="409400"/>
                </a:lnTo>
                <a:lnTo>
                  <a:pt x="317991" y="415235"/>
                </a:lnTo>
                <a:lnTo>
                  <a:pt x="326743" y="421069"/>
                </a:lnTo>
                <a:lnTo>
                  <a:pt x="335495" y="427876"/>
                </a:lnTo>
                <a:lnTo>
                  <a:pt x="345219" y="432738"/>
                </a:lnTo>
                <a:lnTo>
                  <a:pt x="408428" y="464829"/>
                </a:lnTo>
                <a:lnTo>
                  <a:pt x="408429" y="465802"/>
                </a:lnTo>
                <a:lnTo>
                  <a:pt x="414263" y="467747"/>
                </a:lnTo>
                <a:lnTo>
                  <a:pt x="420098" y="470664"/>
                </a:lnTo>
                <a:lnTo>
                  <a:pt x="424960" y="473582"/>
                </a:lnTo>
                <a:lnTo>
                  <a:pt x="430795" y="475527"/>
                </a:lnTo>
                <a:lnTo>
                  <a:pt x="433712" y="477472"/>
                </a:lnTo>
                <a:lnTo>
                  <a:pt x="435657" y="477471"/>
                </a:lnTo>
                <a:lnTo>
                  <a:pt x="435657" y="478444"/>
                </a:lnTo>
                <a:lnTo>
                  <a:pt x="440519" y="480389"/>
                </a:lnTo>
                <a:lnTo>
                  <a:pt x="446354" y="483306"/>
                </a:lnTo>
                <a:lnTo>
                  <a:pt x="452189" y="486223"/>
                </a:lnTo>
                <a:lnTo>
                  <a:pt x="458993" y="489139"/>
                </a:lnTo>
                <a:lnTo>
                  <a:pt x="462885" y="491085"/>
                </a:lnTo>
                <a:lnTo>
                  <a:pt x="468720" y="493031"/>
                </a:lnTo>
                <a:lnTo>
                  <a:pt x="481362" y="498865"/>
                </a:lnTo>
                <a:lnTo>
                  <a:pt x="477472" y="497893"/>
                </a:lnTo>
                <a:lnTo>
                  <a:pt x="480389" y="499838"/>
                </a:lnTo>
                <a:lnTo>
                  <a:pt x="483307" y="499837"/>
                </a:lnTo>
                <a:lnTo>
                  <a:pt x="486225" y="500810"/>
                </a:lnTo>
                <a:lnTo>
                  <a:pt x="487197" y="502755"/>
                </a:lnTo>
                <a:lnTo>
                  <a:pt x="489142" y="502755"/>
                </a:lnTo>
                <a:lnTo>
                  <a:pt x="488169" y="501782"/>
                </a:lnTo>
                <a:lnTo>
                  <a:pt x="502756" y="508590"/>
                </a:lnTo>
                <a:lnTo>
                  <a:pt x="517343" y="513452"/>
                </a:lnTo>
                <a:lnTo>
                  <a:pt x="548461" y="524149"/>
                </a:lnTo>
                <a:lnTo>
                  <a:pt x="554296" y="527066"/>
                </a:lnTo>
                <a:lnTo>
                  <a:pt x="555268" y="528039"/>
                </a:lnTo>
                <a:lnTo>
                  <a:pt x="555268" y="529011"/>
                </a:lnTo>
                <a:lnTo>
                  <a:pt x="560130" y="529984"/>
                </a:lnTo>
                <a:lnTo>
                  <a:pt x="561103" y="529984"/>
                </a:lnTo>
                <a:lnTo>
                  <a:pt x="564020" y="530956"/>
                </a:lnTo>
                <a:lnTo>
                  <a:pt x="565965" y="532901"/>
                </a:lnTo>
                <a:lnTo>
                  <a:pt x="567910" y="533873"/>
                </a:lnTo>
                <a:lnTo>
                  <a:pt x="570827" y="534846"/>
                </a:lnTo>
                <a:lnTo>
                  <a:pt x="570827" y="533873"/>
                </a:lnTo>
                <a:lnTo>
                  <a:pt x="571800" y="533873"/>
                </a:lnTo>
                <a:lnTo>
                  <a:pt x="573745" y="533873"/>
                </a:lnTo>
                <a:lnTo>
                  <a:pt x="582497" y="538735"/>
                </a:lnTo>
                <a:lnTo>
                  <a:pt x="586386" y="539708"/>
                </a:lnTo>
                <a:lnTo>
                  <a:pt x="591248" y="541653"/>
                </a:lnTo>
                <a:lnTo>
                  <a:pt x="590276" y="541653"/>
                </a:lnTo>
                <a:lnTo>
                  <a:pt x="597084" y="542625"/>
                </a:lnTo>
                <a:lnTo>
                  <a:pt x="603891" y="544570"/>
                </a:lnTo>
                <a:lnTo>
                  <a:pt x="609725" y="546515"/>
                </a:lnTo>
                <a:lnTo>
                  <a:pt x="615560" y="546515"/>
                </a:lnTo>
                <a:lnTo>
                  <a:pt x="650568" y="556239"/>
                </a:lnTo>
                <a:lnTo>
                  <a:pt x="684604" y="565964"/>
                </a:lnTo>
                <a:lnTo>
                  <a:pt x="752675" y="581523"/>
                </a:lnTo>
                <a:lnTo>
                  <a:pt x="786711" y="589303"/>
                </a:lnTo>
                <a:lnTo>
                  <a:pt x="819774" y="596110"/>
                </a:lnTo>
                <a:lnTo>
                  <a:pt x="888818" y="608752"/>
                </a:lnTo>
                <a:lnTo>
                  <a:pt x="899515" y="611669"/>
                </a:lnTo>
                <a:lnTo>
                  <a:pt x="912157" y="613614"/>
                </a:lnTo>
                <a:lnTo>
                  <a:pt x="911184" y="613614"/>
                </a:lnTo>
                <a:lnTo>
                  <a:pt x="913129" y="613614"/>
                </a:lnTo>
                <a:lnTo>
                  <a:pt x="916046" y="613614"/>
                </a:lnTo>
                <a:lnTo>
                  <a:pt x="918964" y="613614"/>
                </a:lnTo>
                <a:lnTo>
                  <a:pt x="921881" y="613614"/>
                </a:lnTo>
                <a:lnTo>
                  <a:pt x="946193" y="617504"/>
                </a:lnTo>
                <a:lnTo>
                  <a:pt x="972448" y="620421"/>
                </a:lnTo>
                <a:lnTo>
                  <a:pt x="969531" y="620421"/>
                </a:lnTo>
                <a:lnTo>
                  <a:pt x="969531" y="621394"/>
                </a:lnTo>
                <a:lnTo>
                  <a:pt x="971476" y="621394"/>
                </a:lnTo>
                <a:lnTo>
                  <a:pt x="975366" y="620421"/>
                </a:lnTo>
                <a:lnTo>
                  <a:pt x="975366" y="621393"/>
                </a:lnTo>
                <a:lnTo>
                  <a:pt x="978283" y="621394"/>
                </a:lnTo>
                <a:lnTo>
                  <a:pt x="979165" y="620512"/>
                </a:lnTo>
                <a:lnTo>
                  <a:pt x="1044409" y="627228"/>
                </a:lnTo>
                <a:lnTo>
                  <a:pt x="1077472" y="631118"/>
                </a:lnTo>
                <a:lnTo>
                  <a:pt x="1110536" y="633063"/>
                </a:lnTo>
                <a:lnTo>
                  <a:pt x="1119288" y="634036"/>
                </a:lnTo>
                <a:lnTo>
                  <a:pt x="1129013" y="634035"/>
                </a:lnTo>
                <a:lnTo>
                  <a:pt x="1147489" y="635008"/>
                </a:lnTo>
                <a:lnTo>
                  <a:pt x="1171801" y="636953"/>
                </a:lnTo>
                <a:lnTo>
                  <a:pt x="1196111" y="638897"/>
                </a:lnTo>
                <a:lnTo>
                  <a:pt x="1220423" y="638898"/>
                </a:lnTo>
                <a:lnTo>
                  <a:pt x="1243275" y="638898"/>
                </a:lnTo>
                <a:lnTo>
                  <a:pt x="1243761" y="639870"/>
                </a:lnTo>
                <a:lnTo>
                  <a:pt x="1241817" y="640842"/>
                </a:lnTo>
                <a:lnTo>
                  <a:pt x="1235982" y="642788"/>
                </a:lnTo>
                <a:lnTo>
                  <a:pt x="1227230" y="643760"/>
                </a:lnTo>
                <a:lnTo>
                  <a:pt x="1212643" y="644732"/>
                </a:lnTo>
                <a:lnTo>
                  <a:pt x="1197084" y="644732"/>
                </a:lnTo>
                <a:lnTo>
                  <a:pt x="1180552" y="644732"/>
                </a:lnTo>
                <a:lnTo>
                  <a:pt x="1164993" y="644732"/>
                </a:lnTo>
                <a:lnTo>
                  <a:pt x="1164021" y="644732"/>
                </a:lnTo>
                <a:lnTo>
                  <a:pt x="1164021" y="643760"/>
                </a:lnTo>
                <a:lnTo>
                  <a:pt x="1163048" y="642788"/>
                </a:lnTo>
                <a:lnTo>
                  <a:pt x="1161103" y="642788"/>
                </a:lnTo>
                <a:lnTo>
                  <a:pt x="1144571" y="643760"/>
                </a:lnTo>
                <a:lnTo>
                  <a:pt x="1126095" y="642788"/>
                </a:lnTo>
                <a:lnTo>
                  <a:pt x="1106646" y="640843"/>
                </a:lnTo>
                <a:lnTo>
                  <a:pt x="1088170" y="637926"/>
                </a:lnTo>
                <a:lnTo>
                  <a:pt x="1089142" y="637925"/>
                </a:lnTo>
                <a:lnTo>
                  <a:pt x="1082335" y="637926"/>
                </a:lnTo>
                <a:lnTo>
                  <a:pt x="1075528" y="637925"/>
                </a:lnTo>
                <a:lnTo>
                  <a:pt x="1075528" y="636953"/>
                </a:lnTo>
                <a:lnTo>
                  <a:pt x="1073583" y="636953"/>
                </a:lnTo>
                <a:lnTo>
                  <a:pt x="1069693" y="636953"/>
                </a:lnTo>
                <a:lnTo>
                  <a:pt x="1064831" y="637926"/>
                </a:lnTo>
                <a:lnTo>
                  <a:pt x="1062886" y="636953"/>
                </a:lnTo>
                <a:lnTo>
                  <a:pt x="1060942" y="635981"/>
                </a:lnTo>
                <a:lnTo>
                  <a:pt x="1058024" y="636953"/>
                </a:lnTo>
                <a:lnTo>
                  <a:pt x="1051217" y="636953"/>
                </a:lnTo>
                <a:lnTo>
                  <a:pt x="1044409" y="636953"/>
                </a:lnTo>
                <a:lnTo>
                  <a:pt x="1036630" y="635980"/>
                </a:lnTo>
                <a:lnTo>
                  <a:pt x="1028850" y="635008"/>
                </a:lnTo>
                <a:lnTo>
                  <a:pt x="1029823" y="635008"/>
                </a:lnTo>
                <a:lnTo>
                  <a:pt x="1017181" y="634036"/>
                </a:lnTo>
                <a:lnTo>
                  <a:pt x="1002594" y="633063"/>
                </a:lnTo>
                <a:lnTo>
                  <a:pt x="974393" y="631118"/>
                </a:lnTo>
                <a:lnTo>
                  <a:pt x="975366" y="630146"/>
                </a:lnTo>
                <a:lnTo>
                  <a:pt x="975365" y="629173"/>
                </a:lnTo>
                <a:lnTo>
                  <a:pt x="973421" y="630146"/>
                </a:lnTo>
                <a:lnTo>
                  <a:pt x="970504" y="630146"/>
                </a:lnTo>
                <a:lnTo>
                  <a:pt x="963696" y="630145"/>
                </a:lnTo>
                <a:lnTo>
                  <a:pt x="960779" y="629173"/>
                </a:lnTo>
                <a:lnTo>
                  <a:pt x="957862" y="629173"/>
                </a:lnTo>
                <a:lnTo>
                  <a:pt x="953972" y="629173"/>
                </a:lnTo>
                <a:lnTo>
                  <a:pt x="949111" y="628201"/>
                </a:lnTo>
                <a:lnTo>
                  <a:pt x="950082" y="628201"/>
                </a:lnTo>
                <a:lnTo>
                  <a:pt x="949110" y="628201"/>
                </a:lnTo>
                <a:lnTo>
                  <a:pt x="949111" y="628201"/>
                </a:lnTo>
                <a:lnTo>
                  <a:pt x="947165" y="628201"/>
                </a:lnTo>
                <a:lnTo>
                  <a:pt x="944247" y="628201"/>
                </a:lnTo>
                <a:lnTo>
                  <a:pt x="942303" y="627228"/>
                </a:lnTo>
                <a:lnTo>
                  <a:pt x="940358" y="628201"/>
                </a:lnTo>
                <a:lnTo>
                  <a:pt x="937441" y="626256"/>
                </a:lnTo>
                <a:lnTo>
                  <a:pt x="935496" y="627228"/>
                </a:lnTo>
                <a:lnTo>
                  <a:pt x="933550" y="626256"/>
                </a:lnTo>
                <a:lnTo>
                  <a:pt x="930633" y="625283"/>
                </a:lnTo>
                <a:lnTo>
                  <a:pt x="927716" y="625283"/>
                </a:lnTo>
                <a:lnTo>
                  <a:pt x="923826" y="625283"/>
                </a:lnTo>
                <a:lnTo>
                  <a:pt x="919936" y="624311"/>
                </a:lnTo>
                <a:lnTo>
                  <a:pt x="911184" y="622366"/>
                </a:lnTo>
                <a:lnTo>
                  <a:pt x="909239" y="622366"/>
                </a:lnTo>
                <a:lnTo>
                  <a:pt x="908267" y="623339"/>
                </a:lnTo>
                <a:lnTo>
                  <a:pt x="908267" y="622366"/>
                </a:lnTo>
                <a:lnTo>
                  <a:pt x="910212" y="622366"/>
                </a:lnTo>
                <a:lnTo>
                  <a:pt x="912157" y="622366"/>
                </a:lnTo>
                <a:lnTo>
                  <a:pt x="911184" y="621394"/>
                </a:lnTo>
                <a:lnTo>
                  <a:pt x="893680" y="619449"/>
                </a:lnTo>
                <a:lnTo>
                  <a:pt x="875204" y="617504"/>
                </a:lnTo>
                <a:lnTo>
                  <a:pt x="840196" y="610697"/>
                </a:lnTo>
                <a:lnTo>
                  <a:pt x="836306" y="609725"/>
                </a:lnTo>
                <a:lnTo>
                  <a:pt x="835333" y="608752"/>
                </a:lnTo>
                <a:lnTo>
                  <a:pt x="829499" y="607779"/>
                </a:lnTo>
                <a:lnTo>
                  <a:pt x="823664" y="607779"/>
                </a:lnTo>
                <a:lnTo>
                  <a:pt x="821719" y="605834"/>
                </a:lnTo>
                <a:lnTo>
                  <a:pt x="818802" y="605834"/>
                </a:lnTo>
                <a:lnTo>
                  <a:pt x="816856" y="605835"/>
                </a:lnTo>
                <a:lnTo>
                  <a:pt x="814912" y="605834"/>
                </a:lnTo>
                <a:lnTo>
                  <a:pt x="811994" y="605835"/>
                </a:lnTo>
                <a:lnTo>
                  <a:pt x="813939" y="604862"/>
                </a:lnTo>
                <a:lnTo>
                  <a:pt x="813939" y="603889"/>
                </a:lnTo>
                <a:lnTo>
                  <a:pt x="807132" y="603890"/>
                </a:lnTo>
                <a:lnTo>
                  <a:pt x="799352" y="602917"/>
                </a:lnTo>
                <a:lnTo>
                  <a:pt x="801298" y="602917"/>
                </a:lnTo>
                <a:lnTo>
                  <a:pt x="801297" y="601945"/>
                </a:lnTo>
                <a:lnTo>
                  <a:pt x="797407" y="601944"/>
                </a:lnTo>
                <a:lnTo>
                  <a:pt x="794490" y="600972"/>
                </a:lnTo>
                <a:lnTo>
                  <a:pt x="787683" y="600000"/>
                </a:lnTo>
                <a:lnTo>
                  <a:pt x="789628" y="599027"/>
                </a:lnTo>
                <a:lnTo>
                  <a:pt x="785738" y="598055"/>
                </a:lnTo>
                <a:lnTo>
                  <a:pt x="784765" y="599027"/>
                </a:lnTo>
                <a:lnTo>
                  <a:pt x="783793" y="599027"/>
                </a:lnTo>
                <a:lnTo>
                  <a:pt x="781848" y="599027"/>
                </a:lnTo>
                <a:lnTo>
                  <a:pt x="781849" y="598055"/>
                </a:lnTo>
                <a:lnTo>
                  <a:pt x="776986" y="598055"/>
                </a:lnTo>
                <a:lnTo>
                  <a:pt x="771152" y="597082"/>
                </a:lnTo>
                <a:lnTo>
                  <a:pt x="760455" y="595137"/>
                </a:lnTo>
                <a:lnTo>
                  <a:pt x="750730" y="592220"/>
                </a:lnTo>
                <a:lnTo>
                  <a:pt x="741006" y="590275"/>
                </a:lnTo>
                <a:lnTo>
                  <a:pt x="740034" y="589303"/>
                </a:lnTo>
                <a:lnTo>
                  <a:pt x="739061" y="589303"/>
                </a:lnTo>
                <a:lnTo>
                  <a:pt x="738088" y="588330"/>
                </a:lnTo>
                <a:lnTo>
                  <a:pt x="735171" y="587358"/>
                </a:lnTo>
                <a:lnTo>
                  <a:pt x="734199" y="587358"/>
                </a:lnTo>
                <a:lnTo>
                  <a:pt x="733226" y="587358"/>
                </a:lnTo>
                <a:lnTo>
                  <a:pt x="729336" y="587358"/>
                </a:lnTo>
                <a:lnTo>
                  <a:pt x="726419" y="587358"/>
                </a:lnTo>
                <a:lnTo>
                  <a:pt x="727392" y="588331"/>
                </a:lnTo>
                <a:lnTo>
                  <a:pt x="716694" y="585413"/>
                </a:lnTo>
                <a:lnTo>
                  <a:pt x="707942" y="583468"/>
                </a:lnTo>
                <a:lnTo>
                  <a:pt x="708915" y="582496"/>
                </a:lnTo>
                <a:lnTo>
                  <a:pt x="708915" y="581523"/>
                </a:lnTo>
                <a:lnTo>
                  <a:pt x="710860" y="581523"/>
                </a:lnTo>
                <a:lnTo>
                  <a:pt x="707942" y="579578"/>
                </a:lnTo>
                <a:lnTo>
                  <a:pt x="709888" y="579578"/>
                </a:lnTo>
                <a:lnTo>
                  <a:pt x="704052" y="578606"/>
                </a:lnTo>
                <a:lnTo>
                  <a:pt x="699190" y="577634"/>
                </a:lnTo>
                <a:lnTo>
                  <a:pt x="691411" y="577633"/>
                </a:lnTo>
                <a:lnTo>
                  <a:pt x="687521" y="576661"/>
                </a:lnTo>
                <a:lnTo>
                  <a:pt x="682659" y="575689"/>
                </a:lnTo>
                <a:lnTo>
                  <a:pt x="683631" y="575688"/>
                </a:lnTo>
                <a:lnTo>
                  <a:pt x="683631" y="574716"/>
                </a:lnTo>
                <a:lnTo>
                  <a:pt x="682659" y="574716"/>
                </a:lnTo>
                <a:lnTo>
                  <a:pt x="683632" y="573744"/>
                </a:lnTo>
                <a:lnTo>
                  <a:pt x="672934" y="574716"/>
                </a:lnTo>
                <a:lnTo>
                  <a:pt x="670990" y="573744"/>
                </a:lnTo>
                <a:lnTo>
                  <a:pt x="670990" y="572771"/>
                </a:lnTo>
                <a:lnTo>
                  <a:pt x="669045" y="572771"/>
                </a:lnTo>
                <a:lnTo>
                  <a:pt x="668072" y="572771"/>
                </a:lnTo>
                <a:lnTo>
                  <a:pt x="666127" y="572771"/>
                </a:lnTo>
                <a:lnTo>
                  <a:pt x="660292" y="571799"/>
                </a:lnTo>
                <a:lnTo>
                  <a:pt x="657375" y="569854"/>
                </a:lnTo>
                <a:lnTo>
                  <a:pt x="655430" y="568882"/>
                </a:lnTo>
                <a:lnTo>
                  <a:pt x="657375" y="568881"/>
                </a:lnTo>
                <a:lnTo>
                  <a:pt x="657375" y="567909"/>
                </a:lnTo>
                <a:lnTo>
                  <a:pt x="647651" y="565964"/>
                </a:lnTo>
                <a:lnTo>
                  <a:pt x="642788" y="564992"/>
                </a:lnTo>
                <a:lnTo>
                  <a:pt x="641816" y="564992"/>
                </a:lnTo>
                <a:lnTo>
                  <a:pt x="641816" y="565964"/>
                </a:lnTo>
                <a:lnTo>
                  <a:pt x="638899" y="565964"/>
                </a:lnTo>
                <a:lnTo>
                  <a:pt x="633064" y="564020"/>
                </a:lnTo>
                <a:lnTo>
                  <a:pt x="634036" y="564019"/>
                </a:lnTo>
                <a:lnTo>
                  <a:pt x="635009" y="563047"/>
                </a:lnTo>
                <a:lnTo>
                  <a:pt x="625284" y="562075"/>
                </a:lnTo>
                <a:lnTo>
                  <a:pt x="615560" y="560129"/>
                </a:lnTo>
                <a:lnTo>
                  <a:pt x="617505" y="560130"/>
                </a:lnTo>
                <a:lnTo>
                  <a:pt x="619450" y="560129"/>
                </a:lnTo>
                <a:lnTo>
                  <a:pt x="613615" y="558185"/>
                </a:lnTo>
                <a:lnTo>
                  <a:pt x="606808" y="556240"/>
                </a:lnTo>
                <a:lnTo>
                  <a:pt x="600973" y="554295"/>
                </a:lnTo>
                <a:lnTo>
                  <a:pt x="595138" y="552350"/>
                </a:lnTo>
                <a:lnTo>
                  <a:pt x="596111" y="553322"/>
                </a:lnTo>
                <a:lnTo>
                  <a:pt x="595139" y="553323"/>
                </a:lnTo>
                <a:lnTo>
                  <a:pt x="592221" y="551377"/>
                </a:lnTo>
                <a:lnTo>
                  <a:pt x="589304" y="550405"/>
                </a:lnTo>
                <a:lnTo>
                  <a:pt x="587359" y="549432"/>
                </a:lnTo>
                <a:lnTo>
                  <a:pt x="583469" y="548460"/>
                </a:lnTo>
                <a:lnTo>
                  <a:pt x="582497" y="548460"/>
                </a:lnTo>
                <a:lnTo>
                  <a:pt x="585414" y="549432"/>
                </a:lnTo>
                <a:lnTo>
                  <a:pt x="572772" y="545542"/>
                </a:lnTo>
                <a:lnTo>
                  <a:pt x="564993" y="543597"/>
                </a:lnTo>
                <a:lnTo>
                  <a:pt x="557213" y="540680"/>
                </a:lnTo>
                <a:lnTo>
                  <a:pt x="554295" y="540680"/>
                </a:lnTo>
                <a:lnTo>
                  <a:pt x="549433" y="539708"/>
                </a:lnTo>
                <a:lnTo>
                  <a:pt x="550406" y="538735"/>
                </a:lnTo>
                <a:lnTo>
                  <a:pt x="548461" y="537763"/>
                </a:lnTo>
                <a:lnTo>
                  <a:pt x="550406" y="537763"/>
                </a:lnTo>
                <a:lnTo>
                  <a:pt x="554296" y="538735"/>
                </a:lnTo>
                <a:lnTo>
                  <a:pt x="553323" y="537763"/>
                </a:lnTo>
                <a:lnTo>
                  <a:pt x="550406" y="537763"/>
                </a:lnTo>
                <a:lnTo>
                  <a:pt x="544572" y="535818"/>
                </a:lnTo>
                <a:lnTo>
                  <a:pt x="544572" y="535818"/>
                </a:lnTo>
                <a:lnTo>
                  <a:pt x="544572" y="535818"/>
                </a:lnTo>
                <a:lnTo>
                  <a:pt x="541654" y="534845"/>
                </a:lnTo>
                <a:lnTo>
                  <a:pt x="538736" y="533873"/>
                </a:lnTo>
                <a:lnTo>
                  <a:pt x="536792" y="532901"/>
                </a:lnTo>
                <a:lnTo>
                  <a:pt x="537764" y="532901"/>
                </a:lnTo>
                <a:lnTo>
                  <a:pt x="538737" y="531928"/>
                </a:lnTo>
                <a:lnTo>
                  <a:pt x="536792" y="531928"/>
                </a:lnTo>
                <a:lnTo>
                  <a:pt x="532902" y="530956"/>
                </a:lnTo>
                <a:lnTo>
                  <a:pt x="529985" y="529983"/>
                </a:lnTo>
                <a:lnTo>
                  <a:pt x="527067" y="529011"/>
                </a:lnTo>
                <a:lnTo>
                  <a:pt x="526095" y="529011"/>
                </a:lnTo>
                <a:lnTo>
                  <a:pt x="525122" y="529011"/>
                </a:lnTo>
                <a:lnTo>
                  <a:pt x="524150" y="529011"/>
                </a:lnTo>
                <a:lnTo>
                  <a:pt x="523178" y="528039"/>
                </a:lnTo>
                <a:lnTo>
                  <a:pt x="520260" y="527066"/>
                </a:lnTo>
                <a:lnTo>
                  <a:pt x="517342" y="526094"/>
                </a:lnTo>
                <a:lnTo>
                  <a:pt x="517343" y="525122"/>
                </a:lnTo>
                <a:lnTo>
                  <a:pt x="518315" y="524149"/>
                </a:lnTo>
                <a:lnTo>
                  <a:pt x="514425" y="524149"/>
                </a:lnTo>
                <a:lnTo>
                  <a:pt x="511508" y="524149"/>
                </a:lnTo>
                <a:lnTo>
                  <a:pt x="511508" y="523176"/>
                </a:lnTo>
                <a:lnTo>
                  <a:pt x="509563" y="523177"/>
                </a:lnTo>
                <a:lnTo>
                  <a:pt x="507619" y="522204"/>
                </a:lnTo>
                <a:lnTo>
                  <a:pt x="504701" y="521232"/>
                </a:lnTo>
                <a:lnTo>
                  <a:pt x="501783" y="521232"/>
                </a:lnTo>
                <a:lnTo>
                  <a:pt x="494004" y="517342"/>
                </a:lnTo>
                <a:lnTo>
                  <a:pt x="490114" y="515396"/>
                </a:lnTo>
                <a:lnTo>
                  <a:pt x="487197" y="513452"/>
                </a:lnTo>
                <a:lnTo>
                  <a:pt x="481362" y="512480"/>
                </a:lnTo>
                <a:lnTo>
                  <a:pt x="475527" y="509562"/>
                </a:lnTo>
                <a:lnTo>
                  <a:pt x="477472" y="509562"/>
                </a:lnTo>
                <a:lnTo>
                  <a:pt x="474555" y="508590"/>
                </a:lnTo>
                <a:lnTo>
                  <a:pt x="471638" y="507617"/>
                </a:lnTo>
                <a:lnTo>
                  <a:pt x="468720" y="505672"/>
                </a:lnTo>
                <a:lnTo>
                  <a:pt x="463858" y="502755"/>
                </a:lnTo>
                <a:lnTo>
                  <a:pt x="461913" y="501783"/>
                </a:lnTo>
                <a:lnTo>
                  <a:pt x="460941" y="502755"/>
                </a:lnTo>
                <a:lnTo>
                  <a:pt x="459968" y="503727"/>
                </a:lnTo>
                <a:lnTo>
                  <a:pt x="457051" y="501783"/>
                </a:lnTo>
                <a:lnTo>
                  <a:pt x="453161" y="499838"/>
                </a:lnTo>
                <a:lnTo>
                  <a:pt x="448299" y="498865"/>
                </a:lnTo>
                <a:lnTo>
                  <a:pt x="445381" y="495948"/>
                </a:lnTo>
                <a:lnTo>
                  <a:pt x="448299" y="496920"/>
                </a:lnTo>
                <a:lnTo>
                  <a:pt x="449271" y="496921"/>
                </a:lnTo>
                <a:lnTo>
                  <a:pt x="448299" y="495948"/>
                </a:lnTo>
                <a:lnTo>
                  <a:pt x="445381" y="494003"/>
                </a:lnTo>
                <a:lnTo>
                  <a:pt x="442464" y="493031"/>
                </a:lnTo>
                <a:lnTo>
                  <a:pt x="439547" y="492058"/>
                </a:lnTo>
                <a:lnTo>
                  <a:pt x="435657" y="491086"/>
                </a:lnTo>
                <a:lnTo>
                  <a:pt x="436630" y="493030"/>
                </a:lnTo>
                <a:lnTo>
                  <a:pt x="433712" y="491086"/>
                </a:lnTo>
                <a:lnTo>
                  <a:pt x="431767" y="490113"/>
                </a:lnTo>
                <a:lnTo>
                  <a:pt x="428850" y="490113"/>
                </a:lnTo>
                <a:lnTo>
                  <a:pt x="428850" y="489141"/>
                </a:lnTo>
                <a:lnTo>
                  <a:pt x="424960" y="487196"/>
                </a:lnTo>
                <a:lnTo>
                  <a:pt x="423015" y="486223"/>
                </a:lnTo>
                <a:lnTo>
                  <a:pt x="422043" y="487196"/>
                </a:lnTo>
                <a:lnTo>
                  <a:pt x="415236" y="483306"/>
                </a:lnTo>
                <a:lnTo>
                  <a:pt x="407456" y="479416"/>
                </a:lnTo>
                <a:lnTo>
                  <a:pt x="400649" y="475527"/>
                </a:lnTo>
                <a:lnTo>
                  <a:pt x="397732" y="473582"/>
                </a:lnTo>
                <a:lnTo>
                  <a:pt x="395787" y="471637"/>
                </a:lnTo>
                <a:lnTo>
                  <a:pt x="392869" y="470664"/>
                </a:lnTo>
                <a:lnTo>
                  <a:pt x="391897" y="470664"/>
                </a:lnTo>
                <a:lnTo>
                  <a:pt x="392869" y="471637"/>
                </a:lnTo>
                <a:lnTo>
                  <a:pt x="393842" y="471636"/>
                </a:lnTo>
                <a:lnTo>
                  <a:pt x="395787" y="472609"/>
                </a:lnTo>
                <a:lnTo>
                  <a:pt x="393842" y="472609"/>
                </a:lnTo>
                <a:lnTo>
                  <a:pt x="390925" y="470664"/>
                </a:lnTo>
                <a:lnTo>
                  <a:pt x="390924" y="469691"/>
                </a:lnTo>
                <a:lnTo>
                  <a:pt x="391897" y="469692"/>
                </a:lnTo>
                <a:lnTo>
                  <a:pt x="388007" y="467747"/>
                </a:lnTo>
                <a:lnTo>
                  <a:pt x="385090" y="466774"/>
                </a:lnTo>
                <a:lnTo>
                  <a:pt x="381200" y="466774"/>
                </a:lnTo>
                <a:lnTo>
                  <a:pt x="377310" y="463857"/>
                </a:lnTo>
                <a:lnTo>
                  <a:pt x="374393" y="461913"/>
                </a:lnTo>
                <a:lnTo>
                  <a:pt x="369531" y="460940"/>
                </a:lnTo>
                <a:lnTo>
                  <a:pt x="367586" y="458995"/>
                </a:lnTo>
                <a:lnTo>
                  <a:pt x="366613" y="458994"/>
                </a:lnTo>
                <a:lnTo>
                  <a:pt x="367586" y="457050"/>
                </a:lnTo>
                <a:lnTo>
                  <a:pt x="363696" y="455105"/>
                </a:lnTo>
                <a:lnTo>
                  <a:pt x="360779" y="454133"/>
                </a:lnTo>
                <a:lnTo>
                  <a:pt x="357861" y="451215"/>
                </a:lnTo>
                <a:lnTo>
                  <a:pt x="357861" y="452187"/>
                </a:lnTo>
                <a:lnTo>
                  <a:pt x="356889" y="451216"/>
                </a:lnTo>
                <a:lnTo>
                  <a:pt x="353971" y="450243"/>
                </a:lnTo>
                <a:lnTo>
                  <a:pt x="354944" y="450243"/>
                </a:lnTo>
                <a:lnTo>
                  <a:pt x="352999" y="449270"/>
                </a:lnTo>
                <a:lnTo>
                  <a:pt x="350081" y="447325"/>
                </a:lnTo>
                <a:lnTo>
                  <a:pt x="352026" y="449270"/>
                </a:lnTo>
                <a:lnTo>
                  <a:pt x="354944" y="451215"/>
                </a:lnTo>
                <a:lnTo>
                  <a:pt x="349109" y="449271"/>
                </a:lnTo>
                <a:lnTo>
                  <a:pt x="347164" y="447325"/>
                </a:lnTo>
                <a:lnTo>
                  <a:pt x="343274" y="445381"/>
                </a:lnTo>
                <a:lnTo>
                  <a:pt x="340357" y="444408"/>
                </a:lnTo>
                <a:lnTo>
                  <a:pt x="339385" y="442463"/>
                </a:lnTo>
                <a:lnTo>
                  <a:pt x="336468" y="440518"/>
                </a:lnTo>
                <a:lnTo>
                  <a:pt x="334522" y="440518"/>
                </a:lnTo>
                <a:lnTo>
                  <a:pt x="330633" y="437601"/>
                </a:lnTo>
                <a:lnTo>
                  <a:pt x="329660" y="437601"/>
                </a:lnTo>
                <a:lnTo>
                  <a:pt x="327715" y="436628"/>
                </a:lnTo>
                <a:lnTo>
                  <a:pt x="324798" y="435656"/>
                </a:lnTo>
                <a:lnTo>
                  <a:pt x="322853" y="434683"/>
                </a:lnTo>
                <a:lnTo>
                  <a:pt x="320908" y="434683"/>
                </a:lnTo>
                <a:lnTo>
                  <a:pt x="314101" y="429822"/>
                </a:lnTo>
                <a:lnTo>
                  <a:pt x="315073" y="429821"/>
                </a:lnTo>
                <a:lnTo>
                  <a:pt x="311184" y="426904"/>
                </a:lnTo>
                <a:lnTo>
                  <a:pt x="306322" y="424959"/>
                </a:lnTo>
                <a:lnTo>
                  <a:pt x="307294" y="424959"/>
                </a:lnTo>
                <a:lnTo>
                  <a:pt x="303404" y="423014"/>
                </a:lnTo>
                <a:lnTo>
                  <a:pt x="300487" y="421069"/>
                </a:lnTo>
                <a:lnTo>
                  <a:pt x="298542" y="420097"/>
                </a:lnTo>
                <a:lnTo>
                  <a:pt x="298542" y="418152"/>
                </a:lnTo>
                <a:lnTo>
                  <a:pt x="298542" y="417180"/>
                </a:lnTo>
                <a:lnTo>
                  <a:pt x="296597" y="416207"/>
                </a:lnTo>
                <a:lnTo>
                  <a:pt x="293679" y="415235"/>
                </a:lnTo>
                <a:lnTo>
                  <a:pt x="291735" y="414262"/>
                </a:lnTo>
                <a:lnTo>
                  <a:pt x="290762" y="415235"/>
                </a:lnTo>
                <a:lnTo>
                  <a:pt x="290762" y="416207"/>
                </a:lnTo>
                <a:lnTo>
                  <a:pt x="281038" y="409400"/>
                </a:lnTo>
                <a:lnTo>
                  <a:pt x="276175" y="406483"/>
                </a:lnTo>
                <a:lnTo>
                  <a:pt x="271313" y="402592"/>
                </a:lnTo>
                <a:lnTo>
                  <a:pt x="270341" y="402593"/>
                </a:lnTo>
                <a:lnTo>
                  <a:pt x="269368" y="401620"/>
                </a:lnTo>
                <a:lnTo>
                  <a:pt x="254782" y="392868"/>
                </a:lnTo>
                <a:lnTo>
                  <a:pt x="247975" y="388006"/>
                </a:lnTo>
                <a:lnTo>
                  <a:pt x="244085" y="384117"/>
                </a:lnTo>
                <a:lnTo>
                  <a:pt x="244085" y="383144"/>
                </a:lnTo>
                <a:lnTo>
                  <a:pt x="244085" y="382172"/>
                </a:lnTo>
                <a:lnTo>
                  <a:pt x="242140" y="381199"/>
                </a:lnTo>
                <a:lnTo>
                  <a:pt x="241167" y="380227"/>
                </a:lnTo>
                <a:lnTo>
                  <a:pt x="240195" y="380226"/>
                </a:lnTo>
                <a:lnTo>
                  <a:pt x="240195" y="381199"/>
                </a:lnTo>
                <a:lnTo>
                  <a:pt x="241167" y="383144"/>
                </a:lnTo>
                <a:lnTo>
                  <a:pt x="232415" y="376337"/>
                </a:lnTo>
                <a:lnTo>
                  <a:pt x="225608" y="370502"/>
                </a:lnTo>
                <a:lnTo>
                  <a:pt x="225608" y="371474"/>
                </a:lnTo>
                <a:lnTo>
                  <a:pt x="223663" y="370502"/>
                </a:lnTo>
                <a:lnTo>
                  <a:pt x="223663" y="369530"/>
                </a:lnTo>
                <a:lnTo>
                  <a:pt x="222691" y="368557"/>
                </a:lnTo>
                <a:lnTo>
                  <a:pt x="217829" y="364668"/>
                </a:lnTo>
                <a:lnTo>
                  <a:pt x="216856" y="365640"/>
                </a:lnTo>
                <a:lnTo>
                  <a:pt x="215883" y="363695"/>
                </a:lnTo>
                <a:lnTo>
                  <a:pt x="213939" y="362722"/>
                </a:lnTo>
                <a:lnTo>
                  <a:pt x="212966" y="362723"/>
                </a:lnTo>
                <a:lnTo>
                  <a:pt x="211021" y="360777"/>
                </a:lnTo>
                <a:lnTo>
                  <a:pt x="211022" y="359805"/>
                </a:lnTo>
                <a:lnTo>
                  <a:pt x="205187" y="356888"/>
                </a:lnTo>
                <a:lnTo>
                  <a:pt x="199352" y="352025"/>
                </a:lnTo>
                <a:lnTo>
                  <a:pt x="198380" y="349108"/>
                </a:lnTo>
                <a:lnTo>
                  <a:pt x="195462" y="348136"/>
                </a:lnTo>
                <a:lnTo>
                  <a:pt x="195462" y="349108"/>
                </a:lnTo>
                <a:lnTo>
                  <a:pt x="189628" y="342301"/>
                </a:lnTo>
                <a:lnTo>
                  <a:pt x="186710" y="338411"/>
                </a:lnTo>
                <a:lnTo>
                  <a:pt x="177958" y="333549"/>
                </a:lnTo>
                <a:lnTo>
                  <a:pt x="169206" y="326742"/>
                </a:lnTo>
                <a:lnTo>
                  <a:pt x="151702" y="311183"/>
                </a:lnTo>
                <a:lnTo>
                  <a:pt x="152674" y="311182"/>
                </a:lnTo>
                <a:lnTo>
                  <a:pt x="150730" y="309238"/>
                </a:lnTo>
                <a:lnTo>
                  <a:pt x="149757" y="309238"/>
                </a:lnTo>
                <a:lnTo>
                  <a:pt x="148785" y="308265"/>
                </a:lnTo>
                <a:lnTo>
                  <a:pt x="148785" y="307293"/>
                </a:lnTo>
                <a:lnTo>
                  <a:pt x="148785" y="306320"/>
                </a:lnTo>
                <a:lnTo>
                  <a:pt x="150730" y="306320"/>
                </a:lnTo>
                <a:lnTo>
                  <a:pt x="147812" y="304375"/>
                </a:lnTo>
                <a:lnTo>
                  <a:pt x="145867" y="302431"/>
                </a:lnTo>
                <a:lnTo>
                  <a:pt x="141978" y="300486"/>
                </a:lnTo>
                <a:lnTo>
                  <a:pt x="141978" y="301458"/>
                </a:lnTo>
                <a:lnTo>
                  <a:pt x="140033" y="299513"/>
                </a:lnTo>
                <a:lnTo>
                  <a:pt x="138088" y="297569"/>
                </a:lnTo>
                <a:lnTo>
                  <a:pt x="136143" y="296596"/>
                </a:lnTo>
                <a:lnTo>
                  <a:pt x="136143" y="295623"/>
                </a:lnTo>
                <a:lnTo>
                  <a:pt x="137115" y="295624"/>
                </a:lnTo>
                <a:lnTo>
                  <a:pt x="138088" y="295624"/>
                </a:lnTo>
                <a:lnTo>
                  <a:pt x="135171" y="293679"/>
                </a:lnTo>
                <a:lnTo>
                  <a:pt x="135170" y="292706"/>
                </a:lnTo>
                <a:lnTo>
                  <a:pt x="136143" y="292706"/>
                </a:lnTo>
                <a:lnTo>
                  <a:pt x="139060" y="293679"/>
                </a:lnTo>
                <a:lnTo>
                  <a:pt x="141977" y="294651"/>
                </a:lnTo>
                <a:lnTo>
                  <a:pt x="141978" y="293679"/>
                </a:lnTo>
                <a:lnTo>
                  <a:pt x="140033" y="291734"/>
                </a:lnTo>
                <a:lnTo>
                  <a:pt x="140033" y="290761"/>
                </a:lnTo>
                <a:lnTo>
                  <a:pt x="141005" y="290761"/>
                </a:lnTo>
                <a:lnTo>
                  <a:pt x="141978" y="291734"/>
                </a:lnTo>
                <a:lnTo>
                  <a:pt x="143922" y="292707"/>
                </a:lnTo>
                <a:lnTo>
                  <a:pt x="141978" y="290761"/>
                </a:lnTo>
                <a:lnTo>
                  <a:pt x="138088" y="288817"/>
                </a:lnTo>
                <a:lnTo>
                  <a:pt x="137115" y="288816"/>
                </a:lnTo>
                <a:lnTo>
                  <a:pt x="137116" y="290761"/>
                </a:lnTo>
                <a:lnTo>
                  <a:pt x="134198" y="287844"/>
                </a:lnTo>
                <a:lnTo>
                  <a:pt x="132253" y="287844"/>
                </a:lnTo>
                <a:lnTo>
                  <a:pt x="131281" y="287358"/>
                </a:lnTo>
                <a:lnTo>
                  <a:pt x="130308" y="286872"/>
                </a:lnTo>
                <a:lnTo>
                  <a:pt x="127391" y="284927"/>
                </a:lnTo>
                <a:lnTo>
                  <a:pt x="127391" y="283954"/>
                </a:lnTo>
                <a:lnTo>
                  <a:pt x="128363" y="284926"/>
                </a:lnTo>
                <a:lnTo>
                  <a:pt x="129336" y="285899"/>
                </a:lnTo>
                <a:lnTo>
                  <a:pt x="131281" y="286871"/>
                </a:lnTo>
                <a:lnTo>
                  <a:pt x="130308" y="284927"/>
                </a:lnTo>
                <a:lnTo>
                  <a:pt x="128363" y="282981"/>
                </a:lnTo>
                <a:lnTo>
                  <a:pt x="124473" y="280065"/>
                </a:lnTo>
                <a:lnTo>
                  <a:pt x="125446" y="281037"/>
                </a:lnTo>
                <a:lnTo>
                  <a:pt x="124474" y="282009"/>
                </a:lnTo>
                <a:lnTo>
                  <a:pt x="121556" y="280064"/>
                </a:lnTo>
                <a:lnTo>
                  <a:pt x="121556" y="279092"/>
                </a:lnTo>
                <a:lnTo>
                  <a:pt x="122529" y="279092"/>
                </a:lnTo>
                <a:lnTo>
                  <a:pt x="120584" y="277147"/>
                </a:lnTo>
                <a:lnTo>
                  <a:pt x="117666" y="276175"/>
                </a:lnTo>
                <a:lnTo>
                  <a:pt x="118639" y="277147"/>
                </a:lnTo>
                <a:lnTo>
                  <a:pt x="116694" y="276174"/>
                </a:lnTo>
                <a:lnTo>
                  <a:pt x="114749" y="275202"/>
                </a:lnTo>
                <a:lnTo>
                  <a:pt x="113777" y="273257"/>
                </a:lnTo>
                <a:lnTo>
                  <a:pt x="111832" y="271312"/>
                </a:lnTo>
                <a:lnTo>
                  <a:pt x="112804" y="270340"/>
                </a:lnTo>
                <a:lnTo>
                  <a:pt x="114749" y="271312"/>
                </a:lnTo>
                <a:lnTo>
                  <a:pt x="115721" y="271312"/>
                </a:lnTo>
                <a:lnTo>
                  <a:pt x="114749" y="268395"/>
                </a:lnTo>
                <a:lnTo>
                  <a:pt x="113777" y="268395"/>
                </a:lnTo>
                <a:lnTo>
                  <a:pt x="110859" y="267423"/>
                </a:lnTo>
                <a:lnTo>
                  <a:pt x="109887" y="266450"/>
                </a:lnTo>
                <a:lnTo>
                  <a:pt x="108914" y="266451"/>
                </a:lnTo>
                <a:lnTo>
                  <a:pt x="108914" y="267423"/>
                </a:lnTo>
                <a:lnTo>
                  <a:pt x="108915" y="265478"/>
                </a:lnTo>
                <a:lnTo>
                  <a:pt x="109887" y="265478"/>
                </a:lnTo>
                <a:lnTo>
                  <a:pt x="107942" y="263533"/>
                </a:lnTo>
                <a:lnTo>
                  <a:pt x="105997" y="261588"/>
                </a:lnTo>
                <a:lnTo>
                  <a:pt x="104052" y="260616"/>
                </a:lnTo>
                <a:lnTo>
                  <a:pt x="104052" y="258671"/>
                </a:lnTo>
                <a:lnTo>
                  <a:pt x="102107" y="258670"/>
                </a:lnTo>
                <a:lnTo>
                  <a:pt x="101135" y="254781"/>
                </a:lnTo>
                <a:lnTo>
                  <a:pt x="96273" y="250891"/>
                </a:lnTo>
                <a:lnTo>
                  <a:pt x="95300" y="248946"/>
                </a:lnTo>
                <a:lnTo>
                  <a:pt x="94328" y="247974"/>
                </a:lnTo>
                <a:lnTo>
                  <a:pt x="95300" y="247001"/>
                </a:lnTo>
                <a:lnTo>
                  <a:pt x="92383" y="244084"/>
                </a:lnTo>
                <a:lnTo>
                  <a:pt x="91410" y="243111"/>
                </a:lnTo>
                <a:lnTo>
                  <a:pt x="90438" y="244084"/>
                </a:lnTo>
                <a:lnTo>
                  <a:pt x="92383" y="246029"/>
                </a:lnTo>
                <a:lnTo>
                  <a:pt x="93355" y="247974"/>
                </a:lnTo>
                <a:lnTo>
                  <a:pt x="92383" y="247001"/>
                </a:lnTo>
                <a:lnTo>
                  <a:pt x="88493" y="244084"/>
                </a:lnTo>
                <a:lnTo>
                  <a:pt x="89465" y="243111"/>
                </a:lnTo>
                <a:lnTo>
                  <a:pt x="87520" y="241167"/>
                </a:lnTo>
                <a:lnTo>
                  <a:pt x="85576" y="239221"/>
                </a:lnTo>
                <a:lnTo>
                  <a:pt x="85576" y="238249"/>
                </a:lnTo>
                <a:lnTo>
                  <a:pt x="83631" y="237277"/>
                </a:lnTo>
                <a:lnTo>
                  <a:pt x="82658" y="235332"/>
                </a:lnTo>
                <a:lnTo>
                  <a:pt x="82658" y="234360"/>
                </a:lnTo>
                <a:lnTo>
                  <a:pt x="82658" y="233387"/>
                </a:lnTo>
                <a:lnTo>
                  <a:pt x="80713" y="231442"/>
                </a:lnTo>
                <a:lnTo>
                  <a:pt x="84603" y="234359"/>
                </a:lnTo>
                <a:lnTo>
                  <a:pt x="82658" y="232415"/>
                </a:lnTo>
                <a:lnTo>
                  <a:pt x="81686" y="229497"/>
                </a:lnTo>
                <a:lnTo>
                  <a:pt x="76824" y="227552"/>
                </a:lnTo>
                <a:lnTo>
                  <a:pt x="75851" y="226580"/>
                </a:lnTo>
                <a:lnTo>
                  <a:pt x="74879" y="225607"/>
                </a:lnTo>
                <a:lnTo>
                  <a:pt x="74879" y="224635"/>
                </a:lnTo>
                <a:lnTo>
                  <a:pt x="73906" y="223663"/>
                </a:lnTo>
                <a:lnTo>
                  <a:pt x="76824" y="226580"/>
                </a:lnTo>
                <a:lnTo>
                  <a:pt x="76823" y="224635"/>
                </a:lnTo>
                <a:lnTo>
                  <a:pt x="73906" y="219773"/>
                </a:lnTo>
                <a:lnTo>
                  <a:pt x="70989" y="217828"/>
                </a:lnTo>
                <a:lnTo>
                  <a:pt x="70017" y="217827"/>
                </a:lnTo>
                <a:lnTo>
                  <a:pt x="69044" y="216855"/>
                </a:lnTo>
                <a:lnTo>
                  <a:pt x="69044" y="215882"/>
                </a:lnTo>
                <a:lnTo>
                  <a:pt x="70016" y="215883"/>
                </a:lnTo>
                <a:lnTo>
                  <a:pt x="69044" y="213938"/>
                </a:lnTo>
                <a:lnTo>
                  <a:pt x="68072" y="213938"/>
                </a:lnTo>
                <a:lnTo>
                  <a:pt x="68071" y="214911"/>
                </a:lnTo>
                <a:lnTo>
                  <a:pt x="67099" y="213938"/>
                </a:lnTo>
                <a:lnTo>
                  <a:pt x="63209" y="203241"/>
                </a:lnTo>
                <a:lnTo>
                  <a:pt x="67099" y="206158"/>
                </a:lnTo>
                <a:lnTo>
                  <a:pt x="65154" y="204214"/>
                </a:lnTo>
                <a:lnTo>
                  <a:pt x="67099" y="204213"/>
                </a:lnTo>
                <a:lnTo>
                  <a:pt x="67099" y="203241"/>
                </a:lnTo>
                <a:lnTo>
                  <a:pt x="67099" y="202269"/>
                </a:lnTo>
                <a:lnTo>
                  <a:pt x="68072" y="202269"/>
                </a:lnTo>
                <a:lnTo>
                  <a:pt x="66127" y="200324"/>
                </a:lnTo>
                <a:lnTo>
                  <a:pt x="64182" y="197406"/>
                </a:lnTo>
                <a:lnTo>
                  <a:pt x="64182" y="199351"/>
                </a:lnTo>
                <a:lnTo>
                  <a:pt x="63209" y="199351"/>
                </a:lnTo>
                <a:lnTo>
                  <a:pt x="61264" y="198379"/>
                </a:lnTo>
                <a:lnTo>
                  <a:pt x="58347" y="196434"/>
                </a:lnTo>
                <a:lnTo>
                  <a:pt x="57374" y="195461"/>
                </a:lnTo>
                <a:lnTo>
                  <a:pt x="56402" y="196434"/>
                </a:lnTo>
                <a:lnTo>
                  <a:pt x="54457" y="192544"/>
                </a:lnTo>
                <a:lnTo>
                  <a:pt x="54457" y="189627"/>
                </a:lnTo>
                <a:lnTo>
                  <a:pt x="54457" y="187682"/>
                </a:lnTo>
                <a:lnTo>
                  <a:pt x="51540" y="183792"/>
                </a:lnTo>
                <a:lnTo>
                  <a:pt x="51540" y="181847"/>
                </a:lnTo>
                <a:lnTo>
                  <a:pt x="51540" y="180875"/>
                </a:lnTo>
                <a:lnTo>
                  <a:pt x="50567" y="177958"/>
                </a:lnTo>
                <a:lnTo>
                  <a:pt x="48623" y="174067"/>
                </a:lnTo>
                <a:lnTo>
                  <a:pt x="46678" y="173095"/>
                </a:lnTo>
                <a:lnTo>
                  <a:pt x="46678" y="174068"/>
                </a:lnTo>
                <a:lnTo>
                  <a:pt x="46678" y="175040"/>
                </a:lnTo>
                <a:lnTo>
                  <a:pt x="47650" y="176013"/>
                </a:lnTo>
                <a:lnTo>
                  <a:pt x="46678" y="176012"/>
                </a:lnTo>
                <a:lnTo>
                  <a:pt x="43760" y="170178"/>
                </a:lnTo>
                <a:lnTo>
                  <a:pt x="42788" y="169206"/>
                </a:lnTo>
                <a:lnTo>
                  <a:pt x="41815" y="167261"/>
                </a:lnTo>
                <a:lnTo>
                  <a:pt x="42788" y="171150"/>
                </a:lnTo>
                <a:lnTo>
                  <a:pt x="41815" y="173095"/>
                </a:lnTo>
                <a:lnTo>
                  <a:pt x="39870" y="169205"/>
                </a:lnTo>
                <a:lnTo>
                  <a:pt x="40843" y="169205"/>
                </a:lnTo>
                <a:lnTo>
                  <a:pt x="38898" y="166288"/>
                </a:lnTo>
                <a:lnTo>
                  <a:pt x="37926" y="165315"/>
                </a:lnTo>
                <a:lnTo>
                  <a:pt x="36953" y="164343"/>
                </a:lnTo>
                <a:lnTo>
                  <a:pt x="35008" y="161426"/>
                </a:lnTo>
                <a:lnTo>
                  <a:pt x="35008" y="158508"/>
                </a:lnTo>
                <a:lnTo>
                  <a:pt x="36953" y="160453"/>
                </a:lnTo>
                <a:lnTo>
                  <a:pt x="37926" y="163371"/>
                </a:lnTo>
                <a:lnTo>
                  <a:pt x="39871" y="165316"/>
                </a:lnTo>
                <a:lnTo>
                  <a:pt x="40843" y="165316"/>
                </a:lnTo>
                <a:lnTo>
                  <a:pt x="37926" y="160453"/>
                </a:lnTo>
                <a:lnTo>
                  <a:pt x="36953" y="159157"/>
                </a:lnTo>
                <a:lnTo>
                  <a:pt x="36953" y="155591"/>
                </a:lnTo>
                <a:lnTo>
                  <a:pt x="35981" y="153647"/>
                </a:lnTo>
                <a:lnTo>
                  <a:pt x="35008" y="151701"/>
                </a:lnTo>
                <a:lnTo>
                  <a:pt x="36953" y="153646"/>
                </a:lnTo>
                <a:lnTo>
                  <a:pt x="35981" y="149756"/>
                </a:lnTo>
                <a:lnTo>
                  <a:pt x="35981" y="147811"/>
                </a:lnTo>
                <a:lnTo>
                  <a:pt x="36953" y="145867"/>
                </a:lnTo>
                <a:lnTo>
                  <a:pt x="35008" y="142949"/>
                </a:lnTo>
                <a:lnTo>
                  <a:pt x="34036" y="142949"/>
                </a:lnTo>
                <a:lnTo>
                  <a:pt x="34036" y="143921"/>
                </a:lnTo>
                <a:lnTo>
                  <a:pt x="33063" y="144894"/>
                </a:lnTo>
                <a:lnTo>
                  <a:pt x="29174" y="136142"/>
                </a:lnTo>
                <a:lnTo>
                  <a:pt x="25284" y="130307"/>
                </a:lnTo>
                <a:lnTo>
                  <a:pt x="25284" y="129335"/>
                </a:lnTo>
                <a:lnTo>
                  <a:pt x="26256" y="128362"/>
                </a:lnTo>
                <a:lnTo>
                  <a:pt x="28201" y="130307"/>
                </a:lnTo>
                <a:lnTo>
                  <a:pt x="23339" y="119611"/>
                </a:lnTo>
                <a:lnTo>
                  <a:pt x="19449" y="108913"/>
                </a:lnTo>
                <a:lnTo>
                  <a:pt x="19449" y="109886"/>
                </a:lnTo>
                <a:lnTo>
                  <a:pt x="18477" y="109886"/>
                </a:lnTo>
                <a:lnTo>
                  <a:pt x="17504" y="106969"/>
                </a:lnTo>
                <a:lnTo>
                  <a:pt x="16532" y="104052"/>
                </a:lnTo>
                <a:lnTo>
                  <a:pt x="16532" y="103079"/>
                </a:lnTo>
                <a:lnTo>
                  <a:pt x="17504" y="103079"/>
                </a:lnTo>
                <a:lnTo>
                  <a:pt x="16532" y="101134"/>
                </a:lnTo>
                <a:lnTo>
                  <a:pt x="17504" y="100161"/>
                </a:lnTo>
                <a:lnTo>
                  <a:pt x="17504" y="98217"/>
                </a:lnTo>
                <a:lnTo>
                  <a:pt x="13614" y="90438"/>
                </a:lnTo>
                <a:lnTo>
                  <a:pt x="10697" y="82658"/>
                </a:lnTo>
                <a:lnTo>
                  <a:pt x="9725" y="75850"/>
                </a:lnTo>
                <a:lnTo>
                  <a:pt x="7780" y="70016"/>
                </a:lnTo>
                <a:lnTo>
                  <a:pt x="4862" y="58346"/>
                </a:lnTo>
                <a:lnTo>
                  <a:pt x="4862" y="56402"/>
                </a:lnTo>
                <a:lnTo>
                  <a:pt x="5835" y="55429"/>
                </a:lnTo>
                <a:lnTo>
                  <a:pt x="6807" y="55429"/>
                </a:lnTo>
                <a:lnTo>
                  <a:pt x="6807" y="53484"/>
                </a:lnTo>
                <a:lnTo>
                  <a:pt x="5835" y="51539"/>
                </a:lnTo>
                <a:lnTo>
                  <a:pt x="5835" y="52511"/>
                </a:lnTo>
                <a:lnTo>
                  <a:pt x="4862" y="52512"/>
                </a:lnTo>
                <a:lnTo>
                  <a:pt x="4863" y="50566"/>
                </a:lnTo>
                <a:lnTo>
                  <a:pt x="4862" y="44732"/>
                </a:lnTo>
                <a:lnTo>
                  <a:pt x="3890" y="39870"/>
                </a:lnTo>
                <a:lnTo>
                  <a:pt x="2918" y="35980"/>
                </a:lnTo>
                <a:lnTo>
                  <a:pt x="3890" y="35980"/>
                </a:lnTo>
                <a:lnTo>
                  <a:pt x="4862" y="36952"/>
                </a:lnTo>
                <a:lnTo>
                  <a:pt x="4863" y="34035"/>
                </a:lnTo>
                <a:lnTo>
                  <a:pt x="3890" y="31118"/>
                </a:lnTo>
                <a:lnTo>
                  <a:pt x="2918" y="24311"/>
                </a:lnTo>
                <a:lnTo>
                  <a:pt x="1945" y="27228"/>
                </a:lnTo>
                <a:lnTo>
                  <a:pt x="973" y="22365"/>
                </a:lnTo>
                <a:lnTo>
                  <a:pt x="972" y="17504"/>
                </a:lnTo>
                <a:lnTo>
                  <a:pt x="0" y="8751"/>
                </a:lnTo>
                <a:lnTo>
                  <a:pt x="972" y="8751"/>
                </a:lnTo>
                <a:lnTo>
                  <a:pt x="973" y="4861"/>
                </a:lnTo>
                <a:close/>
                <a:moveTo>
                  <a:pt x="972" y="0"/>
                </a:moveTo>
                <a:lnTo>
                  <a:pt x="1945" y="2917"/>
                </a:lnTo>
                <a:lnTo>
                  <a:pt x="1884" y="3039"/>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33"/>
          <p:cNvSpPr>
            <a:spLocks/>
          </p:cNvSpPr>
          <p:nvPr/>
        </p:nvSpPr>
        <p:spPr bwMode="auto">
          <a:xfrm rot="9377604">
            <a:off x="3925861" y="3316840"/>
            <a:ext cx="1288495" cy="722529"/>
          </a:xfrm>
          <a:custGeom>
            <a:avLst/>
            <a:gdLst/>
            <a:ahLst/>
            <a:cxnLst/>
            <a:rect l="l" t="t" r="r" b="b"/>
            <a:pathLst>
              <a:path w="1288494" h="722529">
                <a:moveTo>
                  <a:pt x="1884" y="3038"/>
                </a:moveTo>
                <a:lnTo>
                  <a:pt x="972" y="0"/>
                </a:lnTo>
                <a:lnTo>
                  <a:pt x="1944" y="2917"/>
                </a:lnTo>
                <a:close/>
                <a:moveTo>
                  <a:pt x="4861" y="18476"/>
                </a:moveTo>
                <a:lnTo>
                  <a:pt x="4667" y="18087"/>
                </a:lnTo>
                <a:lnTo>
                  <a:pt x="3889" y="14587"/>
                </a:lnTo>
                <a:lnTo>
                  <a:pt x="4861" y="15559"/>
                </a:lnTo>
                <a:close/>
                <a:moveTo>
                  <a:pt x="5834" y="23339"/>
                </a:moveTo>
                <a:lnTo>
                  <a:pt x="5658" y="22543"/>
                </a:lnTo>
                <a:lnTo>
                  <a:pt x="5834" y="22366"/>
                </a:lnTo>
                <a:close/>
                <a:moveTo>
                  <a:pt x="15559" y="110859"/>
                </a:moveTo>
                <a:lnTo>
                  <a:pt x="14586" y="108914"/>
                </a:lnTo>
                <a:lnTo>
                  <a:pt x="15559" y="108914"/>
                </a:lnTo>
                <a:lnTo>
                  <a:pt x="15558" y="106969"/>
                </a:lnTo>
                <a:lnTo>
                  <a:pt x="14586" y="105024"/>
                </a:lnTo>
                <a:lnTo>
                  <a:pt x="14586" y="103079"/>
                </a:lnTo>
                <a:lnTo>
                  <a:pt x="13614" y="101134"/>
                </a:lnTo>
                <a:lnTo>
                  <a:pt x="15558" y="104052"/>
                </a:lnTo>
                <a:lnTo>
                  <a:pt x="16531" y="104052"/>
                </a:lnTo>
                <a:lnTo>
                  <a:pt x="15558" y="105024"/>
                </a:lnTo>
                <a:lnTo>
                  <a:pt x="16531" y="109887"/>
                </a:lnTo>
                <a:lnTo>
                  <a:pt x="16531" y="110859"/>
                </a:lnTo>
                <a:close/>
                <a:moveTo>
                  <a:pt x="35007" y="151701"/>
                </a:moveTo>
                <a:lnTo>
                  <a:pt x="34035" y="149757"/>
                </a:lnTo>
                <a:lnTo>
                  <a:pt x="33063" y="148784"/>
                </a:lnTo>
                <a:lnTo>
                  <a:pt x="32090" y="149757"/>
                </a:lnTo>
                <a:lnTo>
                  <a:pt x="25283" y="137115"/>
                </a:lnTo>
                <a:lnTo>
                  <a:pt x="26256" y="137115"/>
                </a:lnTo>
                <a:lnTo>
                  <a:pt x="25283" y="136142"/>
                </a:lnTo>
                <a:lnTo>
                  <a:pt x="25283" y="133225"/>
                </a:lnTo>
                <a:lnTo>
                  <a:pt x="28201" y="141005"/>
                </a:lnTo>
                <a:lnTo>
                  <a:pt x="30146" y="144895"/>
                </a:lnTo>
                <a:lnTo>
                  <a:pt x="33063" y="147812"/>
                </a:lnTo>
                <a:lnTo>
                  <a:pt x="33063" y="146839"/>
                </a:lnTo>
                <a:lnTo>
                  <a:pt x="34035" y="148785"/>
                </a:lnTo>
                <a:close/>
                <a:moveTo>
                  <a:pt x="35007" y="151702"/>
                </a:moveTo>
                <a:lnTo>
                  <a:pt x="35007" y="151702"/>
                </a:lnTo>
                <a:lnTo>
                  <a:pt x="35007" y="151701"/>
                </a:lnTo>
                <a:close/>
                <a:moveTo>
                  <a:pt x="36953" y="159481"/>
                </a:moveTo>
                <a:lnTo>
                  <a:pt x="35007" y="156564"/>
                </a:lnTo>
                <a:lnTo>
                  <a:pt x="36953" y="159158"/>
                </a:lnTo>
                <a:close/>
                <a:moveTo>
                  <a:pt x="49595" y="184765"/>
                </a:moveTo>
                <a:lnTo>
                  <a:pt x="48622" y="183793"/>
                </a:lnTo>
                <a:lnTo>
                  <a:pt x="46677" y="182820"/>
                </a:lnTo>
                <a:lnTo>
                  <a:pt x="45705" y="179903"/>
                </a:lnTo>
                <a:lnTo>
                  <a:pt x="46677" y="179903"/>
                </a:lnTo>
                <a:lnTo>
                  <a:pt x="46677" y="178930"/>
                </a:lnTo>
                <a:lnTo>
                  <a:pt x="47649" y="177958"/>
                </a:lnTo>
                <a:lnTo>
                  <a:pt x="49594" y="178930"/>
                </a:lnTo>
                <a:lnTo>
                  <a:pt x="49595" y="180875"/>
                </a:lnTo>
                <a:lnTo>
                  <a:pt x="51539" y="183792"/>
                </a:lnTo>
                <a:lnTo>
                  <a:pt x="50567" y="184765"/>
                </a:lnTo>
                <a:close/>
                <a:moveTo>
                  <a:pt x="70988" y="218801"/>
                </a:moveTo>
                <a:lnTo>
                  <a:pt x="70016" y="217828"/>
                </a:lnTo>
                <a:lnTo>
                  <a:pt x="70016" y="217828"/>
                </a:lnTo>
                <a:close/>
                <a:moveTo>
                  <a:pt x="978282" y="620422"/>
                </a:moveTo>
                <a:lnTo>
                  <a:pt x="979254" y="620422"/>
                </a:lnTo>
                <a:lnTo>
                  <a:pt x="979164" y="620513"/>
                </a:lnTo>
                <a:close/>
                <a:moveTo>
                  <a:pt x="94327" y="249919"/>
                </a:moveTo>
                <a:lnTo>
                  <a:pt x="93354" y="247974"/>
                </a:lnTo>
                <a:lnTo>
                  <a:pt x="94327" y="248946"/>
                </a:lnTo>
                <a:close/>
                <a:moveTo>
                  <a:pt x="1137764" y="721557"/>
                </a:moveTo>
                <a:lnTo>
                  <a:pt x="1129985" y="714750"/>
                </a:lnTo>
                <a:lnTo>
                  <a:pt x="1137764" y="708915"/>
                </a:lnTo>
                <a:lnTo>
                  <a:pt x="1146516" y="703081"/>
                </a:lnTo>
                <a:lnTo>
                  <a:pt x="1156241" y="696273"/>
                </a:lnTo>
                <a:lnTo>
                  <a:pt x="1168883" y="690439"/>
                </a:lnTo>
                <a:lnTo>
                  <a:pt x="1209725" y="669045"/>
                </a:lnTo>
                <a:lnTo>
                  <a:pt x="1220422" y="662238"/>
                </a:lnTo>
                <a:lnTo>
                  <a:pt x="1229175" y="655431"/>
                </a:lnTo>
                <a:lnTo>
                  <a:pt x="1237927" y="647651"/>
                </a:lnTo>
                <a:lnTo>
                  <a:pt x="1243761" y="639872"/>
                </a:lnTo>
                <a:lnTo>
                  <a:pt x="1243761" y="639871"/>
                </a:lnTo>
                <a:lnTo>
                  <a:pt x="1245706" y="638899"/>
                </a:lnTo>
                <a:lnTo>
                  <a:pt x="1243275" y="638899"/>
                </a:lnTo>
                <a:lnTo>
                  <a:pt x="1242789" y="637927"/>
                </a:lnTo>
                <a:lnTo>
                  <a:pt x="1240844" y="635982"/>
                </a:lnTo>
                <a:lnTo>
                  <a:pt x="1237926" y="634037"/>
                </a:lnTo>
                <a:lnTo>
                  <a:pt x="1226257" y="630147"/>
                </a:lnTo>
                <a:lnTo>
                  <a:pt x="1207781" y="625285"/>
                </a:lnTo>
                <a:lnTo>
                  <a:pt x="1182497" y="620423"/>
                </a:lnTo>
                <a:lnTo>
                  <a:pt x="1113453" y="607781"/>
                </a:lnTo>
                <a:lnTo>
                  <a:pt x="1074555" y="600001"/>
                </a:lnTo>
                <a:lnTo>
                  <a:pt x="1060941" y="596111"/>
                </a:lnTo>
                <a:lnTo>
                  <a:pt x="1048299" y="592222"/>
                </a:lnTo>
                <a:lnTo>
                  <a:pt x="1036630" y="587359"/>
                </a:lnTo>
                <a:lnTo>
                  <a:pt x="1027878" y="583470"/>
                </a:lnTo>
                <a:lnTo>
                  <a:pt x="1020098" y="579580"/>
                </a:lnTo>
                <a:lnTo>
                  <a:pt x="1014263" y="574718"/>
                </a:lnTo>
                <a:lnTo>
                  <a:pt x="1009401" y="569855"/>
                </a:lnTo>
                <a:lnTo>
                  <a:pt x="1006484" y="564993"/>
                </a:lnTo>
                <a:lnTo>
                  <a:pt x="1002594" y="554296"/>
                </a:lnTo>
                <a:lnTo>
                  <a:pt x="1030795" y="566938"/>
                </a:lnTo>
                <a:lnTo>
                  <a:pt x="1058996" y="577635"/>
                </a:lnTo>
                <a:lnTo>
                  <a:pt x="1087197" y="587360"/>
                </a:lnTo>
                <a:lnTo>
                  <a:pt x="1116370" y="596112"/>
                </a:lnTo>
                <a:lnTo>
                  <a:pt x="1145544" y="602918"/>
                </a:lnTo>
                <a:lnTo>
                  <a:pt x="1174717" y="609726"/>
                </a:lnTo>
                <a:lnTo>
                  <a:pt x="1204863" y="614588"/>
                </a:lnTo>
                <a:lnTo>
                  <a:pt x="1234037" y="618478"/>
                </a:lnTo>
                <a:lnTo>
                  <a:pt x="1248623" y="618478"/>
                </a:lnTo>
                <a:lnTo>
                  <a:pt x="1260293" y="619450"/>
                </a:lnTo>
                <a:lnTo>
                  <a:pt x="1270017" y="620422"/>
                </a:lnTo>
                <a:lnTo>
                  <a:pt x="1277797" y="622368"/>
                </a:lnTo>
                <a:lnTo>
                  <a:pt x="1283632" y="625285"/>
                </a:lnTo>
                <a:lnTo>
                  <a:pt x="1285577" y="628202"/>
                </a:lnTo>
                <a:lnTo>
                  <a:pt x="1287521" y="630147"/>
                </a:lnTo>
                <a:lnTo>
                  <a:pt x="1288494" y="634037"/>
                </a:lnTo>
                <a:lnTo>
                  <a:pt x="1287522" y="637927"/>
                </a:lnTo>
                <a:lnTo>
                  <a:pt x="1285577" y="642789"/>
                </a:lnTo>
                <a:lnTo>
                  <a:pt x="1282659" y="646679"/>
                </a:lnTo>
                <a:lnTo>
                  <a:pt x="1277797" y="650569"/>
                </a:lnTo>
                <a:lnTo>
                  <a:pt x="1271962" y="654458"/>
                </a:lnTo>
                <a:lnTo>
                  <a:pt x="1264183" y="658348"/>
                </a:lnTo>
                <a:lnTo>
                  <a:pt x="1255431" y="662238"/>
                </a:lnTo>
                <a:lnTo>
                  <a:pt x="1235982" y="670017"/>
                </a:lnTo>
                <a:lnTo>
                  <a:pt x="1215560" y="676825"/>
                </a:lnTo>
                <a:lnTo>
                  <a:pt x="1207781" y="680714"/>
                </a:lnTo>
                <a:lnTo>
                  <a:pt x="1199029" y="685576"/>
                </a:lnTo>
                <a:lnTo>
                  <a:pt x="1179580" y="698218"/>
                </a:lnTo>
                <a:lnTo>
                  <a:pt x="1146516" y="722529"/>
                </a:lnTo>
                <a:lnTo>
                  <a:pt x="1140682" y="722529"/>
                </a:lnTo>
                <a:close/>
                <a:moveTo>
                  <a:pt x="909238" y="622367"/>
                </a:moveTo>
                <a:lnTo>
                  <a:pt x="909238" y="622367"/>
                </a:lnTo>
                <a:lnTo>
                  <a:pt x="909463" y="622367"/>
                </a:lnTo>
                <a:close/>
                <a:moveTo>
                  <a:pt x="908266" y="623340"/>
                </a:moveTo>
                <a:lnTo>
                  <a:pt x="908266" y="622367"/>
                </a:lnTo>
                <a:lnTo>
                  <a:pt x="909238" y="622367"/>
                </a:lnTo>
                <a:close/>
                <a:moveTo>
                  <a:pt x="141977" y="301459"/>
                </a:moveTo>
                <a:lnTo>
                  <a:pt x="141977" y="301459"/>
                </a:lnTo>
                <a:lnTo>
                  <a:pt x="141977" y="301459"/>
                </a:lnTo>
                <a:close/>
                <a:moveTo>
                  <a:pt x="142949" y="302431"/>
                </a:moveTo>
                <a:lnTo>
                  <a:pt x="141977" y="301459"/>
                </a:lnTo>
                <a:lnTo>
                  <a:pt x="142949" y="301459"/>
                </a:lnTo>
                <a:close/>
                <a:moveTo>
                  <a:pt x="244084" y="368557"/>
                </a:moveTo>
                <a:lnTo>
                  <a:pt x="241795" y="366956"/>
                </a:lnTo>
                <a:lnTo>
                  <a:pt x="242139" y="366613"/>
                </a:lnTo>
                <a:close/>
                <a:moveTo>
                  <a:pt x="641815" y="565965"/>
                </a:moveTo>
                <a:lnTo>
                  <a:pt x="641815" y="565965"/>
                </a:lnTo>
                <a:lnTo>
                  <a:pt x="644732" y="565965"/>
                </a:lnTo>
                <a:lnTo>
                  <a:pt x="642787" y="565965"/>
                </a:lnTo>
                <a:close/>
                <a:moveTo>
                  <a:pt x="458992" y="489140"/>
                </a:moveTo>
                <a:lnTo>
                  <a:pt x="457050" y="488169"/>
                </a:lnTo>
                <a:lnTo>
                  <a:pt x="458995" y="489141"/>
                </a:lnTo>
                <a:close/>
                <a:moveTo>
                  <a:pt x="333549" y="441491"/>
                </a:moveTo>
                <a:lnTo>
                  <a:pt x="331604" y="439546"/>
                </a:lnTo>
                <a:lnTo>
                  <a:pt x="334521" y="440519"/>
                </a:lnTo>
                <a:lnTo>
                  <a:pt x="334521" y="441491"/>
                </a:lnTo>
                <a:close/>
                <a:moveTo>
                  <a:pt x="339384" y="444409"/>
                </a:moveTo>
                <a:lnTo>
                  <a:pt x="337439" y="442464"/>
                </a:lnTo>
                <a:lnTo>
                  <a:pt x="338411" y="443436"/>
                </a:lnTo>
                <a:lnTo>
                  <a:pt x="340356" y="444408"/>
                </a:lnTo>
                <a:close/>
                <a:moveTo>
                  <a:pt x="448298" y="498866"/>
                </a:moveTo>
                <a:lnTo>
                  <a:pt x="445381" y="495948"/>
                </a:lnTo>
                <a:lnTo>
                  <a:pt x="448298" y="496921"/>
                </a:lnTo>
                <a:lnTo>
                  <a:pt x="449271" y="496921"/>
                </a:lnTo>
                <a:lnTo>
                  <a:pt x="448298" y="495948"/>
                </a:lnTo>
                <a:lnTo>
                  <a:pt x="445381" y="494003"/>
                </a:lnTo>
                <a:lnTo>
                  <a:pt x="442463" y="493031"/>
                </a:lnTo>
                <a:lnTo>
                  <a:pt x="439546" y="492059"/>
                </a:lnTo>
                <a:lnTo>
                  <a:pt x="435656" y="491086"/>
                </a:lnTo>
                <a:lnTo>
                  <a:pt x="436629" y="493031"/>
                </a:lnTo>
                <a:lnTo>
                  <a:pt x="433711" y="491086"/>
                </a:lnTo>
                <a:lnTo>
                  <a:pt x="431766" y="490113"/>
                </a:lnTo>
                <a:lnTo>
                  <a:pt x="428849" y="490114"/>
                </a:lnTo>
                <a:lnTo>
                  <a:pt x="428849" y="489141"/>
                </a:lnTo>
                <a:lnTo>
                  <a:pt x="424959" y="487196"/>
                </a:lnTo>
                <a:lnTo>
                  <a:pt x="423014" y="486224"/>
                </a:lnTo>
                <a:lnTo>
                  <a:pt x="422042" y="487196"/>
                </a:lnTo>
                <a:lnTo>
                  <a:pt x="415235" y="483306"/>
                </a:lnTo>
                <a:lnTo>
                  <a:pt x="407455" y="479417"/>
                </a:lnTo>
                <a:lnTo>
                  <a:pt x="400648" y="475527"/>
                </a:lnTo>
                <a:lnTo>
                  <a:pt x="397730" y="473582"/>
                </a:lnTo>
                <a:lnTo>
                  <a:pt x="395786" y="471637"/>
                </a:lnTo>
                <a:lnTo>
                  <a:pt x="392869" y="470665"/>
                </a:lnTo>
                <a:lnTo>
                  <a:pt x="391896" y="470664"/>
                </a:lnTo>
                <a:lnTo>
                  <a:pt x="392868" y="471637"/>
                </a:lnTo>
                <a:lnTo>
                  <a:pt x="393841" y="471637"/>
                </a:lnTo>
                <a:lnTo>
                  <a:pt x="395786" y="472610"/>
                </a:lnTo>
                <a:lnTo>
                  <a:pt x="393841" y="472610"/>
                </a:lnTo>
                <a:lnTo>
                  <a:pt x="390924" y="470665"/>
                </a:lnTo>
                <a:lnTo>
                  <a:pt x="390924" y="469692"/>
                </a:lnTo>
                <a:lnTo>
                  <a:pt x="391896" y="469692"/>
                </a:lnTo>
                <a:lnTo>
                  <a:pt x="388006" y="467747"/>
                </a:lnTo>
                <a:lnTo>
                  <a:pt x="385089" y="466775"/>
                </a:lnTo>
                <a:lnTo>
                  <a:pt x="381199" y="466775"/>
                </a:lnTo>
                <a:lnTo>
                  <a:pt x="377309" y="463857"/>
                </a:lnTo>
                <a:lnTo>
                  <a:pt x="374392" y="461913"/>
                </a:lnTo>
                <a:lnTo>
                  <a:pt x="369530" y="460940"/>
                </a:lnTo>
                <a:lnTo>
                  <a:pt x="367585" y="458995"/>
                </a:lnTo>
                <a:lnTo>
                  <a:pt x="366613" y="458995"/>
                </a:lnTo>
                <a:lnTo>
                  <a:pt x="367585" y="457050"/>
                </a:lnTo>
                <a:lnTo>
                  <a:pt x="363695" y="455105"/>
                </a:lnTo>
                <a:lnTo>
                  <a:pt x="360777" y="454133"/>
                </a:lnTo>
                <a:lnTo>
                  <a:pt x="357860" y="451216"/>
                </a:lnTo>
                <a:lnTo>
                  <a:pt x="357860" y="452188"/>
                </a:lnTo>
                <a:lnTo>
                  <a:pt x="356887" y="451216"/>
                </a:lnTo>
                <a:lnTo>
                  <a:pt x="353970" y="450243"/>
                </a:lnTo>
                <a:lnTo>
                  <a:pt x="354943" y="450243"/>
                </a:lnTo>
                <a:lnTo>
                  <a:pt x="352998" y="449271"/>
                </a:lnTo>
                <a:lnTo>
                  <a:pt x="350081" y="447326"/>
                </a:lnTo>
                <a:lnTo>
                  <a:pt x="352026" y="449271"/>
                </a:lnTo>
                <a:lnTo>
                  <a:pt x="354943" y="451216"/>
                </a:lnTo>
                <a:lnTo>
                  <a:pt x="349108" y="449271"/>
                </a:lnTo>
                <a:lnTo>
                  <a:pt x="347164" y="447326"/>
                </a:lnTo>
                <a:lnTo>
                  <a:pt x="343274" y="445381"/>
                </a:lnTo>
                <a:lnTo>
                  <a:pt x="340356" y="444408"/>
                </a:lnTo>
                <a:lnTo>
                  <a:pt x="339384" y="442464"/>
                </a:lnTo>
                <a:lnTo>
                  <a:pt x="336467" y="440519"/>
                </a:lnTo>
                <a:lnTo>
                  <a:pt x="334521" y="440519"/>
                </a:lnTo>
                <a:lnTo>
                  <a:pt x="330632" y="437601"/>
                </a:lnTo>
                <a:lnTo>
                  <a:pt x="329659" y="437601"/>
                </a:lnTo>
                <a:lnTo>
                  <a:pt x="327715" y="436629"/>
                </a:lnTo>
                <a:lnTo>
                  <a:pt x="324797" y="435657"/>
                </a:lnTo>
                <a:lnTo>
                  <a:pt x="322852" y="434684"/>
                </a:lnTo>
                <a:lnTo>
                  <a:pt x="320907" y="434684"/>
                </a:lnTo>
                <a:lnTo>
                  <a:pt x="314100" y="429822"/>
                </a:lnTo>
                <a:lnTo>
                  <a:pt x="315072" y="429822"/>
                </a:lnTo>
                <a:lnTo>
                  <a:pt x="311183" y="426904"/>
                </a:lnTo>
                <a:lnTo>
                  <a:pt x="306320" y="424960"/>
                </a:lnTo>
                <a:lnTo>
                  <a:pt x="307293" y="424960"/>
                </a:lnTo>
                <a:lnTo>
                  <a:pt x="303403" y="423015"/>
                </a:lnTo>
                <a:lnTo>
                  <a:pt x="300486" y="421070"/>
                </a:lnTo>
                <a:lnTo>
                  <a:pt x="298541" y="420097"/>
                </a:lnTo>
                <a:lnTo>
                  <a:pt x="298541" y="418152"/>
                </a:lnTo>
                <a:lnTo>
                  <a:pt x="298541" y="417180"/>
                </a:lnTo>
                <a:lnTo>
                  <a:pt x="296596" y="416208"/>
                </a:lnTo>
                <a:lnTo>
                  <a:pt x="293678" y="415235"/>
                </a:lnTo>
                <a:lnTo>
                  <a:pt x="291734" y="414263"/>
                </a:lnTo>
                <a:lnTo>
                  <a:pt x="290761" y="415235"/>
                </a:lnTo>
                <a:lnTo>
                  <a:pt x="290761" y="416208"/>
                </a:lnTo>
                <a:lnTo>
                  <a:pt x="281037" y="409401"/>
                </a:lnTo>
                <a:lnTo>
                  <a:pt x="276175" y="406483"/>
                </a:lnTo>
                <a:lnTo>
                  <a:pt x="271312" y="402593"/>
                </a:lnTo>
                <a:lnTo>
                  <a:pt x="270340" y="402593"/>
                </a:lnTo>
                <a:lnTo>
                  <a:pt x="269368" y="401621"/>
                </a:lnTo>
                <a:lnTo>
                  <a:pt x="254781" y="392869"/>
                </a:lnTo>
                <a:lnTo>
                  <a:pt x="247973" y="388007"/>
                </a:lnTo>
                <a:lnTo>
                  <a:pt x="243112" y="383144"/>
                </a:lnTo>
                <a:lnTo>
                  <a:pt x="244084" y="384117"/>
                </a:lnTo>
                <a:lnTo>
                  <a:pt x="244083" y="383144"/>
                </a:lnTo>
                <a:lnTo>
                  <a:pt x="244083" y="382172"/>
                </a:lnTo>
                <a:lnTo>
                  <a:pt x="242139" y="381200"/>
                </a:lnTo>
                <a:lnTo>
                  <a:pt x="241166" y="380227"/>
                </a:lnTo>
                <a:lnTo>
                  <a:pt x="240194" y="380227"/>
                </a:lnTo>
                <a:lnTo>
                  <a:pt x="240194" y="381199"/>
                </a:lnTo>
                <a:lnTo>
                  <a:pt x="241166" y="383144"/>
                </a:lnTo>
                <a:lnTo>
                  <a:pt x="232414" y="376337"/>
                </a:lnTo>
                <a:lnTo>
                  <a:pt x="225607" y="370502"/>
                </a:lnTo>
                <a:lnTo>
                  <a:pt x="225607" y="371475"/>
                </a:lnTo>
                <a:lnTo>
                  <a:pt x="223663" y="370503"/>
                </a:lnTo>
                <a:lnTo>
                  <a:pt x="223663" y="369530"/>
                </a:lnTo>
                <a:lnTo>
                  <a:pt x="222690" y="368558"/>
                </a:lnTo>
                <a:lnTo>
                  <a:pt x="217827" y="364668"/>
                </a:lnTo>
                <a:lnTo>
                  <a:pt x="216856" y="365640"/>
                </a:lnTo>
                <a:lnTo>
                  <a:pt x="215883" y="363696"/>
                </a:lnTo>
                <a:lnTo>
                  <a:pt x="213938" y="362723"/>
                </a:lnTo>
                <a:lnTo>
                  <a:pt x="212965" y="362723"/>
                </a:lnTo>
                <a:lnTo>
                  <a:pt x="211021" y="360778"/>
                </a:lnTo>
                <a:lnTo>
                  <a:pt x="211021" y="359806"/>
                </a:lnTo>
                <a:lnTo>
                  <a:pt x="205186" y="356888"/>
                </a:lnTo>
                <a:lnTo>
                  <a:pt x="199351" y="352026"/>
                </a:lnTo>
                <a:lnTo>
                  <a:pt x="198379" y="349109"/>
                </a:lnTo>
                <a:lnTo>
                  <a:pt x="195461" y="348136"/>
                </a:lnTo>
                <a:lnTo>
                  <a:pt x="195461" y="349109"/>
                </a:lnTo>
                <a:lnTo>
                  <a:pt x="189627" y="342302"/>
                </a:lnTo>
                <a:lnTo>
                  <a:pt x="186709" y="338412"/>
                </a:lnTo>
                <a:lnTo>
                  <a:pt x="177957" y="333550"/>
                </a:lnTo>
                <a:lnTo>
                  <a:pt x="169205" y="326742"/>
                </a:lnTo>
                <a:lnTo>
                  <a:pt x="151701" y="311183"/>
                </a:lnTo>
                <a:lnTo>
                  <a:pt x="152674" y="311183"/>
                </a:lnTo>
                <a:lnTo>
                  <a:pt x="150729" y="309238"/>
                </a:lnTo>
                <a:lnTo>
                  <a:pt x="149757" y="309238"/>
                </a:lnTo>
                <a:lnTo>
                  <a:pt x="148784" y="308266"/>
                </a:lnTo>
                <a:lnTo>
                  <a:pt x="148784" y="307293"/>
                </a:lnTo>
                <a:lnTo>
                  <a:pt x="148784" y="306321"/>
                </a:lnTo>
                <a:lnTo>
                  <a:pt x="150729" y="306321"/>
                </a:lnTo>
                <a:lnTo>
                  <a:pt x="147812" y="304376"/>
                </a:lnTo>
                <a:lnTo>
                  <a:pt x="145867" y="302431"/>
                </a:lnTo>
                <a:lnTo>
                  <a:pt x="141977" y="300486"/>
                </a:lnTo>
                <a:lnTo>
                  <a:pt x="141977" y="301459"/>
                </a:lnTo>
                <a:lnTo>
                  <a:pt x="140032" y="299514"/>
                </a:lnTo>
                <a:lnTo>
                  <a:pt x="138087" y="297569"/>
                </a:lnTo>
                <a:lnTo>
                  <a:pt x="136142" y="296596"/>
                </a:lnTo>
                <a:lnTo>
                  <a:pt x="136142" y="295624"/>
                </a:lnTo>
                <a:lnTo>
                  <a:pt x="137114" y="295624"/>
                </a:lnTo>
                <a:lnTo>
                  <a:pt x="138087" y="295624"/>
                </a:lnTo>
                <a:lnTo>
                  <a:pt x="135170" y="293679"/>
                </a:lnTo>
                <a:lnTo>
                  <a:pt x="135170" y="292707"/>
                </a:lnTo>
                <a:lnTo>
                  <a:pt x="136142" y="292707"/>
                </a:lnTo>
                <a:lnTo>
                  <a:pt x="139060" y="293679"/>
                </a:lnTo>
                <a:lnTo>
                  <a:pt x="141977" y="294652"/>
                </a:lnTo>
                <a:lnTo>
                  <a:pt x="141977" y="293679"/>
                </a:lnTo>
                <a:lnTo>
                  <a:pt x="140032" y="291734"/>
                </a:lnTo>
                <a:lnTo>
                  <a:pt x="140032" y="290762"/>
                </a:lnTo>
                <a:lnTo>
                  <a:pt x="141004" y="290762"/>
                </a:lnTo>
                <a:lnTo>
                  <a:pt x="141977" y="291734"/>
                </a:lnTo>
                <a:lnTo>
                  <a:pt x="143922" y="292707"/>
                </a:lnTo>
                <a:lnTo>
                  <a:pt x="141977" y="290762"/>
                </a:lnTo>
                <a:lnTo>
                  <a:pt x="138087" y="288817"/>
                </a:lnTo>
                <a:lnTo>
                  <a:pt x="137114" y="288817"/>
                </a:lnTo>
                <a:lnTo>
                  <a:pt x="137114" y="290762"/>
                </a:lnTo>
                <a:lnTo>
                  <a:pt x="134197" y="287844"/>
                </a:lnTo>
                <a:lnTo>
                  <a:pt x="132253" y="287845"/>
                </a:lnTo>
                <a:lnTo>
                  <a:pt x="131280" y="287358"/>
                </a:lnTo>
                <a:lnTo>
                  <a:pt x="130307" y="286872"/>
                </a:lnTo>
                <a:lnTo>
                  <a:pt x="127390" y="284927"/>
                </a:lnTo>
                <a:lnTo>
                  <a:pt x="127390" y="283955"/>
                </a:lnTo>
                <a:lnTo>
                  <a:pt x="128363" y="284927"/>
                </a:lnTo>
                <a:lnTo>
                  <a:pt x="129335" y="285899"/>
                </a:lnTo>
                <a:lnTo>
                  <a:pt x="131280" y="286872"/>
                </a:lnTo>
                <a:lnTo>
                  <a:pt x="130307" y="284927"/>
                </a:lnTo>
                <a:lnTo>
                  <a:pt x="128363" y="282982"/>
                </a:lnTo>
                <a:lnTo>
                  <a:pt x="124473" y="280065"/>
                </a:lnTo>
                <a:lnTo>
                  <a:pt x="125445" y="281037"/>
                </a:lnTo>
                <a:lnTo>
                  <a:pt x="124473" y="282010"/>
                </a:lnTo>
                <a:lnTo>
                  <a:pt x="121555" y="280065"/>
                </a:lnTo>
                <a:lnTo>
                  <a:pt x="121555" y="279092"/>
                </a:lnTo>
                <a:lnTo>
                  <a:pt x="122528" y="279092"/>
                </a:lnTo>
                <a:lnTo>
                  <a:pt x="120583" y="277148"/>
                </a:lnTo>
                <a:lnTo>
                  <a:pt x="117666" y="276175"/>
                </a:lnTo>
                <a:lnTo>
                  <a:pt x="118638" y="277147"/>
                </a:lnTo>
                <a:lnTo>
                  <a:pt x="116693" y="276175"/>
                </a:lnTo>
                <a:lnTo>
                  <a:pt x="114748" y="275203"/>
                </a:lnTo>
                <a:lnTo>
                  <a:pt x="113776" y="273258"/>
                </a:lnTo>
                <a:lnTo>
                  <a:pt x="111831" y="271313"/>
                </a:lnTo>
                <a:lnTo>
                  <a:pt x="112804" y="270340"/>
                </a:lnTo>
                <a:lnTo>
                  <a:pt x="114748" y="271313"/>
                </a:lnTo>
                <a:lnTo>
                  <a:pt x="115721" y="271313"/>
                </a:lnTo>
                <a:lnTo>
                  <a:pt x="114748" y="268395"/>
                </a:lnTo>
                <a:lnTo>
                  <a:pt x="113776" y="268396"/>
                </a:lnTo>
                <a:lnTo>
                  <a:pt x="110858" y="267423"/>
                </a:lnTo>
                <a:lnTo>
                  <a:pt x="109886" y="266450"/>
                </a:lnTo>
                <a:lnTo>
                  <a:pt x="108914" y="266450"/>
                </a:lnTo>
                <a:lnTo>
                  <a:pt x="108914" y="267423"/>
                </a:lnTo>
                <a:lnTo>
                  <a:pt x="108914" y="265478"/>
                </a:lnTo>
                <a:lnTo>
                  <a:pt x="109886" y="265478"/>
                </a:lnTo>
                <a:lnTo>
                  <a:pt x="107941" y="263533"/>
                </a:lnTo>
                <a:lnTo>
                  <a:pt x="105997" y="261588"/>
                </a:lnTo>
                <a:lnTo>
                  <a:pt x="104051" y="260616"/>
                </a:lnTo>
                <a:lnTo>
                  <a:pt x="104051" y="258671"/>
                </a:lnTo>
                <a:lnTo>
                  <a:pt x="102107" y="258671"/>
                </a:lnTo>
                <a:lnTo>
                  <a:pt x="101134" y="254781"/>
                </a:lnTo>
                <a:lnTo>
                  <a:pt x="96272" y="250891"/>
                </a:lnTo>
                <a:lnTo>
                  <a:pt x="95299" y="248946"/>
                </a:lnTo>
                <a:lnTo>
                  <a:pt x="94327" y="247974"/>
                </a:lnTo>
                <a:lnTo>
                  <a:pt x="95299" y="247002"/>
                </a:lnTo>
                <a:lnTo>
                  <a:pt x="92382" y="244084"/>
                </a:lnTo>
                <a:lnTo>
                  <a:pt x="91409" y="243112"/>
                </a:lnTo>
                <a:lnTo>
                  <a:pt x="90437" y="244084"/>
                </a:lnTo>
                <a:lnTo>
                  <a:pt x="92382" y="246029"/>
                </a:lnTo>
                <a:lnTo>
                  <a:pt x="93354" y="247974"/>
                </a:lnTo>
                <a:lnTo>
                  <a:pt x="92382" y="247002"/>
                </a:lnTo>
                <a:lnTo>
                  <a:pt x="88492" y="244084"/>
                </a:lnTo>
                <a:lnTo>
                  <a:pt x="89465" y="243112"/>
                </a:lnTo>
                <a:lnTo>
                  <a:pt x="87520" y="241167"/>
                </a:lnTo>
                <a:lnTo>
                  <a:pt x="85575" y="239222"/>
                </a:lnTo>
                <a:lnTo>
                  <a:pt x="85575" y="238250"/>
                </a:lnTo>
                <a:lnTo>
                  <a:pt x="83630" y="237277"/>
                </a:lnTo>
                <a:lnTo>
                  <a:pt x="82657" y="235332"/>
                </a:lnTo>
                <a:lnTo>
                  <a:pt x="82657" y="234360"/>
                </a:lnTo>
                <a:lnTo>
                  <a:pt x="82657" y="233387"/>
                </a:lnTo>
                <a:lnTo>
                  <a:pt x="80713" y="231442"/>
                </a:lnTo>
                <a:lnTo>
                  <a:pt x="84602" y="234360"/>
                </a:lnTo>
                <a:lnTo>
                  <a:pt x="82657" y="232415"/>
                </a:lnTo>
                <a:lnTo>
                  <a:pt x="81685" y="229498"/>
                </a:lnTo>
                <a:lnTo>
                  <a:pt x="76823" y="227553"/>
                </a:lnTo>
                <a:lnTo>
                  <a:pt x="75850" y="226580"/>
                </a:lnTo>
                <a:lnTo>
                  <a:pt x="74878" y="225608"/>
                </a:lnTo>
                <a:lnTo>
                  <a:pt x="74878" y="224635"/>
                </a:lnTo>
                <a:lnTo>
                  <a:pt x="73906" y="223663"/>
                </a:lnTo>
                <a:lnTo>
                  <a:pt x="76823" y="226580"/>
                </a:lnTo>
                <a:lnTo>
                  <a:pt x="76823" y="224635"/>
                </a:lnTo>
                <a:lnTo>
                  <a:pt x="73905" y="219773"/>
                </a:lnTo>
                <a:lnTo>
                  <a:pt x="70988" y="217828"/>
                </a:lnTo>
                <a:lnTo>
                  <a:pt x="70016" y="217828"/>
                </a:lnTo>
                <a:lnTo>
                  <a:pt x="69043" y="216856"/>
                </a:lnTo>
                <a:lnTo>
                  <a:pt x="69043" y="215883"/>
                </a:lnTo>
                <a:lnTo>
                  <a:pt x="70016" y="215883"/>
                </a:lnTo>
                <a:lnTo>
                  <a:pt x="69043" y="213938"/>
                </a:lnTo>
                <a:lnTo>
                  <a:pt x="68071" y="213938"/>
                </a:lnTo>
                <a:lnTo>
                  <a:pt x="68071" y="214911"/>
                </a:lnTo>
                <a:lnTo>
                  <a:pt x="67098" y="213938"/>
                </a:lnTo>
                <a:lnTo>
                  <a:pt x="63208" y="203242"/>
                </a:lnTo>
                <a:lnTo>
                  <a:pt x="67098" y="206159"/>
                </a:lnTo>
                <a:lnTo>
                  <a:pt x="65154" y="204214"/>
                </a:lnTo>
                <a:lnTo>
                  <a:pt x="67098" y="204214"/>
                </a:lnTo>
                <a:lnTo>
                  <a:pt x="67098" y="203242"/>
                </a:lnTo>
                <a:lnTo>
                  <a:pt x="67098" y="202269"/>
                </a:lnTo>
                <a:lnTo>
                  <a:pt x="68070" y="202269"/>
                </a:lnTo>
                <a:lnTo>
                  <a:pt x="66126" y="200324"/>
                </a:lnTo>
                <a:lnTo>
                  <a:pt x="64181" y="197407"/>
                </a:lnTo>
                <a:lnTo>
                  <a:pt x="64181" y="199352"/>
                </a:lnTo>
                <a:lnTo>
                  <a:pt x="63209" y="199352"/>
                </a:lnTo>
                <a:lnTo>
                  <a:pt x="61264" y="198379"/>
                </a:lnTo>
                <a:lnTo>
                  <a:pt x="58347" y="196434"/>
                </a:lnTo>
                <a:lnTo>
                  <a:pt x="57374" y="195462"/>
                </a:lnTo>
                <a:lnTo>
                  <a:pt x="56401" y="196434"/>
                </a:lnTo>
                <a:lnTo>
                  <a:pt x="54457" y="192545"/>
                </a:lnTo>
                <a:lnTo>
                  <a:pt x="54457" y="189627"/>
                </a:lnTo>
                <a:lnTo>
                  <a:pt x="54457" y="187682"/>
                </a:lnTo>
                <a:lnTo>
                  <a:pt x="51539" y="183792"/>
                </a:lnTo>
                <a:lnTo>
                  <a:pt x="51539" y="181848"/>
                </a:lnTo>
                <a:lnTo>
                  <a:pt x="51539" y="180875"/>
                </a:lnTo>
                <a:lnTo>
                  <a:pt x="50567" y="177958"/>
                </a:lnTo>
                <a:lnTo>
                  <a:pt x="48622" y="174068"/>
                </a:lnTo>
                <a:lnTo>
                  <a:pt x="46677" y="173096"/>
                </a:lnTo>
                <a:lnTo>
                  <a:pt x="46677" y="174068"/>
                </a:lnTo>
                <a:lnTo>
                  <a:pt x="46677" y="175041"/>
                </a:lnTo>
                <a:lnTo>
                  <a:pt x="47649" y="176013"/>
                </a:lnTo>
                <a:lnTo>
                  <a:pt x="46677" y="176013"/>
                </a:lnTo>
                <a:lnTo>
                  <a:pt x="43760" y="170178"/>
                </a:lnTo>
                <a:lnTo>
                  <a:pt x="42787" y="169206"/>
                </a:lnTo>
                <a:lnTo>
                  <a:pt x="41815" y="167261"/>
                </a:lnTo>
                <a:lnTo>
                  <a:pt x="42787" y="171151"/>
                </a:lnTo>
                <a:lnTo>
                  <a:pt x="41815" y="173096"/>
                </a:lnTo>
                <a:lnTo>
                  <a:pt x="39870" y="169206"/>
                </a:lnTo>
                <a:lnTo>
                  <a:pt x="40842" y="169206"/>
                </a:lnTo>
                <a:lnTo>
                  <a:pt x="38897" y="166288"/>
                </a:lnTo>
                <a:lnTo>
                  <a:pt x="37925" y="165316"/>
                </a:lnTo>
                <a:lnTo>
                  <a:pt x="36952" y="164344"/>
                </a:lnTo>
                <a:lnTo>
                  <a:pt x="35007" y="161426"/>
                </a:lnTo>
                <a:lnTo>
                  <a:pt x="35007" y="158509"/>
                </a:lnTo>
                <a:lnTo>
                  <a:pt x="36953" y="160454"/>
                </a:lnTo>
                <a:lnTo>
                  <a:pt x="37925" y="163371"/>
                </a:lnTo>
                <a:lnTo>
                  <a:pt x="39870" y="165316"/>
                </a:lnTo>
                <a:lnTo>
                  <a:pt x="40842" y="165316"/>
                </a:lnTo>
                <a:lnTo>
                  <a:pt x="37925" y="160454"/>
                </a:lnTo>
                <a:lnTo>
                  <a:pt x="36953" y="159158"/>
                </a:lnTo>
                <a:lnTo>
                  <a:pt x="36953" y="155592"/>
                </a:lnTo>
                <a:lnTo>
                  <a:pt x="35980" y="153647"/>
                </a:lnTo>
                <a:lnTo>
                  <a:pt x="35007" y="151702"/>
                </a:lnTo>
                <a:lnTo>
                  <a:pt x="36952" y="153647"/>
                </a:lnTo>
                <a:lnTo>
                  <a:pt x="35980" y="149757"/>
                </a:lnTo>
                <a:lnTo>
                  <a:pt x="35980" y="147812"/>
                </a:lnTo>
                <a:lnTo>
                  <a:pt x="36952" y="145867"/>
                </a:lnTo>
                <a:lnTo>
                  <a:pt x="35007" y="142950"/>
                </a:lnTo>
                <a:lnTo>
                  <a:pt x="34035" y="142950"/>
                </a:lnTo>
                <a:lnTo>
                  <a:pt x="34035" y="143922"/>
                </a:lnTo>
                <a:lnTo>
                  <a:pt x="33063" y="144894"/>
                </a:lnTo>
                <a:lnTo>
                  <a:pt x="29173" y="136143"/>
                </a:lnTo>
                <a:lnTo>
                  <a:pt x="25283" y="130308"/>
                </a:lnTo>
                <a:lnTo>
                  <a:pt x="25283" y="129336"/>
                </a:lnTo>
                <a:lnTo>
                  <a:pt x="26255" y="128363"/>
                </a:lnTo>
                <a:lnTo>
                  <a:pt x="28200" y="130308"/>
                </a:lnTo>
                <a:lnTo>
                  <a:pt x="23338" y="119611"/>
                </a:lnTo>
                <a:lnTo>
                  <a:pt x="19448" y="108914"/>
                </a:lnTo>
                <a:lnTo>
                  <a:pt x="19448" y="109886"/>
                </a:lnTo>
                <a:lnTo>
                  <a:pt x="18476" y="109886"/>
                </a:lnTo>
                <a:lnTo>
                  <a:pt x="17503" y="106969"/>
                </a:lnTo>
                <a:lnTo>
                  <a:pt x="16531" y="104052"/>
                </a:lnTo>
                <a:lnTo>
                  <a:pt x="16531" y="103079"/>
                </a:lnTo>
                <a:lnTo>
                  <a:pt x="17503" y="103079"/>
                </a:lnTo>
                <a:lnTo>
                  <a:pt x="16531" y="101135"/>
                </a:lnTo>
                <a:lnTo>
                  <a:pt x="17503" y="100162"/>
                </a:lnTo>
                <a:lnTo>
                  <a:pt x="17503" y="98217"/>
                </a:lnTo>
                <a:lnTo>
                  <a:pt x="13613" y="90437"/>
                </a:lnTo>
                <a:lnTo>
                  <a:pt x="10696" y="82658"/>
                </a:lnTo>
                <a:lnTo>
                  <a:pt x="9724" y="75851"/>
                </a:lnTo>
                <a:lnTo>
                  <a:pt x="7779" y="70016"/>
                </a:lnTo>
                <a:lnTo>
                  <a:pt x="4862" y="58347"/>
                </a:lnTo>
                <a:lnTo>
                  <a:pt x="4862" y="56402"/>
                </a:lnTo>
                <a:lnTo>
                  <a:pt x="5834" y="55429"/>
                </a:lnTo>
                <a:lnTo>
                  <a:pt x="6807" y="55429"/>
                </a:lnTo>
                <a:lnTo>
                  <a:pt x="6806" y="53484"/>
                </a:lnTo>
                <a:lnTo>
                  <a:pt x="5834" y="51539"/>
                </a:lnTo>
                <a:lnTo>
                  <a:pt x="5834" y="52512"/>
                </a:lnTo>
                <a:lnTo>
                  <a:pt x="4861" y="52512"/>
                </a:lnTo>
                <a:lnTo>
                  <a:pt x="4861" y="50567"/>
                </a:lnTo>
                <a:lnTo>
                  <a:pt x="4862" y="44732"/>
                </a:lnTo>
                <a:lnTo>
                  <a:pt x="3889" y="39870"/>
                </a:lnTo>
                <a:lnTo>
                  <a:pt x="2917" y="35980"/>
                </a:lnTo>
                <a:lnTo>
                  <a:pt x="3889" y="35980"/>
                </a:lnTo>
                <a:lnTo>
                  <a:pt x="4862" y="36953"/>
                </a:lnTo>
                <a:lnTo>
                  <a:pt x="4862" y="34035"/>
                </a:lnTo>
                <a:lnTo>
                  <a:pt x="3889" y="31118"/>
                </a:lnTo>
                <a:lnTo>
                  <a:pt x="2917" y="24311"/>
                </a:lnTo>
                <a:lnTo>
                  <a:pt x="1944" y="27228"/>
                </a:lnTo>
                <a:lnTo>
                  <a:pt x="972" y="22366"/>
                </a:lnTo>
                <a:lnTo>
                  <a:pt x="972" y="17504"/>
                </a:lnTo>
                <a:lnTo>
                  <a:pt x="0" y="8752"/>
                </a:lnTo>
                <a:lnTo>
                  <a:pt x="971" y="8752"/>
                </a:lnTo>
                <a:lnTo>
                  <a:pt x="972" y="4862"/>
                </a:lnTo>
                <a:lnTo>
                  <a:pt x="1884" y="3038"/>
                </a:lnTo>
                <a:lnTo>
                  <a:pt x="3890" y="9724"/>
                </a:lnTo>
                <a:lnTo>
                  <a:pt x="3890" y="10697"/>
                </a:lnTo>
                <a:lnTo>
                  <a:pt x="2917" y="9724"/>
                </a:lnTo>
                <a:lnTo>
                  <a:pt x="2917" y="8752"/>
                </a:lnTo>
                <a:lnTo>
                  <a:pt x="1944" y="8752"/>
                </a:lnTo>
                <a:lnTo>
                  <a:pt x="1944" y="13614"/>
                </a:lnTo>
                <a:lnTo>
                  <a:pt x="2917" y="13614"/>
                </a:lnTo>
                <a:lnTo>
                  <a:pt x="2917" y="14587"/>
                </a:lnTo>
                <a:lnTo>
                  <a:pt x="4667" y="18087"/>
                </a:lnTo>
                <a:lnTo>
                  <a:pt x="5658" y="22543"/>
                </a:lnTo>
                <a:lnTo>
                  <a:pt x="4862" y="23339"/>
                </a:lnTo>
                <a:lnTo>
                  <a:pt x="4862" y="24311"/>
                </a:lnTo>
                <a:lnTo>
                  <a:pt x="5834" y="25283"/>
                </a:lnTo>
                <a:lnTo>
                  <a:pt x="6806" y="27228"/>
                </a:lnTo>
                <a:lnTo>
                  <a:pt x="7779" y="34035"/>
                </a:lnTo>
                <a:lnTo>
                  <a:pt x="7779" y="36953"/>
                </a:lnTo>
                <a:lnTo>
                  <a:pt x="8752" y="40842"/>
                </a:lnTo>
                <a:lnTo>
                  <a:pt x="9724" y="44733"/>
                </a:lnTo>
                <a:lnTo>
                  <a:pt x="9724" y="48622"/>
                </a:lnTo>
                <a:lnTo>
                  <a:pt x="7779" y="44732"/>
                </a:lnTo>
                <a:lnTo>
                  <a:pt x="5834" y="40843"/>
                </a:lnTo>
                <a:lnTo>
                  <a:pt x="6806" y="48622"/>
                </a:lnTo>
                <a:lnTo>
                  <a:pt x="8751" y="50567"/>
                </a:lnTo>
                <a:lnTo>
                  <a:pt x="10696" y="55429"/>
                </a:lnTo>
                <a:lnTo>
                  <a:pt x="10696" y="56402"/>
                </a:lnTo>
                <a:lnTo>
                  <a:pt x="12641" y="60292"/>
                </a:lnTo>
                <a:lnTo>
                  <a:pt x="13614" y="62236"/>
                </a:lnTo>
                <a:lnTo>
                  <a:pt x="14586" y="65154"/>
                </a:lnTo>
                <a:lnTo>
                  <a:pt x="17503" y="79741"/>
                </a:lnTo>
                <a:lnTo>
                  <a:pt x="20421" y="91410"/>
                </a:lnTo>
                <a:lnTo>
                  <a:pt x="19449" y="92382"/>
                </a:lnTo>
                <a:lnTo>
                  <a:pt x="22366" y="96272"/>
                </a:lnTo>
                <a:lnTo>
                  <a:pt x="23338" y="100162"/>
                </a:lnTo>
                <a:lnTo>
                  <a:pt x="27228" y="109886"/>
                </a:lnTo>
                <a:lnTo>
                  <a:pt x="29173" y="116694"/>
                </a:lnTo>
                <a:lnTo>
                  <a:pt x="32091" y="123501"/>
                </a:lnTo>
                <a:lnTo>
                  <a:pt x="35008" y="129335"/>
                </a:lnTo>
                <a:lnTo>
                  <a:pt x="35980" y="133225"/>
                </a:lnTo>
                <a:lnTo>
                  <a:pt x="41814" y="144895"/>
                </a:lnTo>
                <a:lnTo>
                  <a:pt x="47649" y="154619"/>
                </a:lnTo>
                <a:lnTo>
                  <a:pt x="58346" y="176013"/>
                </a:lnTo>
                <a:lnTo>
                  <a:pt x="56402" y="174068"/>
                </a:lnTo>
                <a:lnTo>
                  <a:pt x="57374" y="176013"/>
                </a:lnTo>
                <a:lnTo>
                  <a:pt x="57374" y="176985"/>
                </a:lnTo>
                <a:lnTo>
                  <a:pt x="57374" y="177958"/>
                </a:lnTo>
                <a:lnTo>
                  <a:pt x="58346" y="178930"/>
                </a:lnTo>
                <a:lnTo>
                  <a:pt x="58346" y="177958"/>
                </a:lnTo>
                <a:lnTo>
                  <a:pt x="59319" y="179903"/>
                </a:lnTo>
                <a:lnTo>
                  <a:pt x="63208" y="183792"/>
                </a:lnTo>
                <a:lnTo>
                  <a:pt x="66126" y="188655"/>
                </a:lnTo>
                <a:lnTo>
                  <a:pt x="70015" y="194489"/>
                </a:lnTo>
                <a:lnTo>
                  <a:pt x="76823" y="203241"/>
                </a:lnTo>
                <a:lnTo>
                  <a:pt x="76823" y="204214"/>
                </a:lnTo>
                <a:lnTo>
                  <a:pt x="79740" y="208104"/>
                </a:lnTo>
                <a:lnTo>
                  <a:pt x="83630" y="212966"/>
                </a:lnTo>
                <a:lnTo>
                  <a:pt x="90437" y="223663"/>
                </a:lnTo>
                <a:lnTo>
                  <a:pt x="90437" y="225608"/>
                </a:lnTo>
                <a:lnTo>
                  <a:pt x="92382" y="228525"/>
                </a:lnTo>
                <a:lnTo>
                  <a:pt x="97244" y="232415"/>
                </a:lnTo>
                <a:lnTo>
                  <a:pt x="102106" y="238250"/>
                </a:lnTo>
                <a:lnTo>
                  <a:pt x="113776" y="251864"/>
                </a:lnTo>
                <a:lnTo>
                  <a:pt x="133225" y="272285"/>
                </a:lnTo>
                <a:lnTo>
                  <a:pt x="142949" y="282982"/>
                </a:lnTo>
                <a:lnTo>
                  <a:pt x="153646" y="292707"/>
                </a:lnTo>
                <a:lnTo>
                  <a:pt x="153646" y="294651"/>
                </a:lnTo>
                <a:lnTo>
                  <a:pt x="165316" y="303404"/>
                </a:lnTo>
                <a:lnTo>
                  <a:pt x="176012" y="314100"/>
                </a:lnTo>
                <a:lnTo>
                  <a:pt x="187682" y="323825"/>
                </a:lnTo>
                <a:lnTo>
                  <a:pt x="197406" y="332577"/>
                </a:lnTo>
                <a:lnTo>
                  <a:pt x="195461" y="332577"/>
                </a:lnTo>
                <a:lnTo>
                  <a:pt x="201296" y="337439"/>
                </a:lnTo>
                <a:lnTo>
                  <a:pt x="203241" y="338412"/>
                </a:lnTo>
                <a:lnTo>
                  <a:pt x="204214" y="338412"/>
                </a:lnTo>
                <a:lnTo>
                  <a:pt x="204214" y="337439"/>
                </a:lnTo>
                <a:lnTo>
                  <a:pt x="211021" y="343274"/>
                </a:lnTo>
                <a:lnTo>
                  <a:pt x="213938" y="346191"/>
                </a:lnTo>
                <a:lnTo>
                  <a:pt x="215883" y="348136"/>
                </a:lnTo>
                <a:lnTo>
                  <a:pt x="220745" y="352026"/>
                </a:lnTo>
                <a:lnTo>
                  <a:pt x="225607" y="353971"/>
                </a:lnTo>
                <a:lnTo>
                  <a:pt x="234360" y="361751"/>
                </a:lnTo>
                <a:lnTo>
                  <a:pt x="241795" y="366956"/>
                </a:lnTo>
                <a:lnTo>
                  <a:pt x="241167" y="367585"/>
                </a:lnTo>
                <a:lnTo>
                  <a:pt x="243111" y="368557"/>
                </a:lnTo>
                <a:lnTo>
                  <a:pt x="248946" y="373420"/>
                </a:lnTo>
                <a:lnTo>
                  <a:pt x="250891" y="374392"/>
                </a:lnTo>
                <a:lnTo>
                  <a:pt x="251863" y="374392"/>
                </a:lnTo>
                <a:lnTo>
                  <a:pt x="251863" y="373420"/>
                </a:lnTo>
                <a:lnTo>
                  <a:pt x="257698" y="378282"/>
                </a:lnTo>
                <a:lnTo>
                  <a:pt x="265478" y="383145"/>
                </a:lnTo>
                <a:lnTo>
                  <a:pt x="273257" y="388007"/>
                </a:lnTo>
                <a:lnTo>
                  <a:pt x="279092" y="392869"/>
                </a:lnTo>
                <a:lnTo>
                  <a:pt x="280065" y="392869"/>
                </a:lnTo>
                <a:lnTo>
                  <a:pt x="282009" y="393841"/>
                </a:lnTo>
                <a:lnTo>
                  <a:pt x="293679" y="401621"/>
                </a:lnTo>
                <a:lnTo>
                  <a:pt x="299513" y="404538"/>
                </a:lnTo>
                <a:lnTo>
                  <a:pt x="304375" y="407455"/>
                </a:lnTo>
                <a:lnTo>
                  <a:pt x="304375" y="408428"/>
                </a:lnTo>
                <a:lnTo>
                  <a:pt x="303403" y="408428"/>
                </a:lnTo>
                <a:lnTo>
                  <a:pt x="305348" y="409401"/>
                </a:lnTo>
                <a:lnTo>
                  <a:pt x="306321" y="409401"/>
                </a:lnTo>
                <a:lnTo>
                  <a:pt x="308265" y="409400"/>
                </a:lnTo>
                <a:lnTo>
                  <a:pt x="317990" y="415235"/>
                </a:lnTo>
                <a:lnTo>
                  <a:pt x="326742" y="421070"/>
                </a:lnTo>
                <a:lnTo>
                  <a:pt x="335494" y="427877"/>
                </a:lnTo>
                <a:lnTo>
                  <a:pt x="345218" y="432739"/>
                </a:lnTo>
                <a:lnTo>
                  <a:pt x="408427" y="464830"/>
                </a:lnTo>
                <a:lnTo>
                  <a:pt x="408428" y="465802"/>
                </a:lnTo>
                <a:lnTo>
                  <a:pt x="414262" y="467747"/>
                </a:lnTo>
                <a:lnTo>
                  <a:pt x="420097" y="470665"/>
                </a:lnTo>
                <a:lnTo>
                  <a:pt x="424959" y="473582"/>
                </a:lnTo>
                <a:lnTo>
                  <a:pt x="430794" y="475527"/>
                </a:lnTo>
                <a:lnTo>
                  <a:pt x="433711" y="477472"/>
                </a:lnTo>
                <a:lnTo>
                  <a:pt x="435656" y="477472"/>
                </a:lnTo>
                <a:lnTo>
                  <a:pt x="435656" y="478444"/>
                </a:lnTo>
                <a:lnTo>
                  <a:pt x="440519" y="480389"/>
                </a:lnTo>
                <a:lnTo>
                  <a:pt x="446353" y="483306"/>
                </a:lnTo>
                <a:lnTo>
                  <a:pt x="452188" y="486224"/>
                </a:lnTo>
                <a:lnTo>
                  <a:pt x="458992" y="489140"/>
                </a:lnTo>
                <a:lnTo>
                  <a:pt x="462885" y="491086"/>
                </a:lnTo>
                <a:lnTo>
                  <a:pt x="468719" y="493031"/>
                </a:lnTo>
                <a:lnTo>
                  <a:pt x="481362" y="498866"/>
                </a:lnTo>
                <a:lnTo>
                  <a:pt x="477472" y="497893"/>
                </a:lnTo>
                <a:lnTo>
                  <a:pt x="480389" y="499838"/>
                </a:lnTo>
                <a:lnTo>
                  <a:pt x="483306" y="499838"/>
                </a:lnTo>
                <a:lnTo>
                  <a:pt x="486223" y="500810"/>
                </a:lnTo>
                <a:lnTo>
                  <a:pt x="487196" y="502755"/>
                </a:lnTo>
                <a:lnTo>
                  <a:pt x="489141" y="502755"/>
                </a:lnTo>
                <a:lnTo>
                  <a:pt x="488168" y="501783"/>
                </a:lnTo>
                <a:lnTo>
                  <a:pt x="502755" y="508590"/>
                </a:lnTo>
                <a:lnTo>
                  <a:pt x="517342" y="513452"/>
                </a:lnTo>
                <a:lnTo>
                  <a:pt x="548460" y="524149"/>
                </a:lnTo>
                <a:lnTo>
                  <a:pt x="554295" y="527067"/>
                </a:lnTo>
                <a:lnTo>
                  <a:pt x="555267" y="528039"/>
                </a:lnTo>
                <a:lnTo>
                  <a:pt x="555267" y="529012"/>
                </a:lnTo>
                <a:lnTo>
                  <a:pt x="560129" y="529984"/>
                </a:lnTo>
                <a:lnTo>
                  <a:pt x="561102" y="529984"/>
                </a:lnTo>
                <a:lnTo>
                  <a:pt x="564019" y="530956"/>
                </a:lnTo>
                <a:lnTo>
                  <a:pt x="565964" y="532901"/>
                </a:lnTo>
                <a:lnTo>
                  <a:pt x="567909" y="533874"/>
                </a:lnTo>
                <a:lnTo>
                  <a:pt x="570826" y="534846"/>
                </a:lnTo>
                <a:lnTo>
                  <a:pt x="570826" y="533874"/>
                </a:lnTo>
                <a:lnTo>
                  <a:pt x="571799" y="533874"/>
                </a:lnTo>
                <a:lnTo>
                  <a:pt x="573744" y="533874"/>
                </a:lnTo>
                <a:lnTo>
                  <a:pt x="582496" y="538736"/>
                </a:lnTo>
                <a:lnTo>
                  <a:pt x="586386" y="539709"/>
                </a:lnTo>
                <a:lnTo>
                  <a:pt x="591248" y="541653"/>
                </a:lnTo>
                <a:lnTo>
                  <a:pt x="590276" y="541653"/>
                </a:lnTo>
                <a:lnTo>
                  <a:pt x="597082" y="542626"/>
                </a:lnTo>
                <a:lnTo>
                  <a:pt x="603889" y="544571"/>
                </a:lnTo>
                <a:lnTo>
                  <a:pt x="609724" y="546516"/>
                </a:lnTo>
                <a:lnTo>
                  <a:pt x="615559" y="546516"/>
                </a:lnTo>
                <a:lnTo>
                  <a:pt x="650567" y="556241"/>
                </a:lnTo>
                <a:lnTo>
                  <a:pt x="684603" y="565965"/>
                </a:lnTo>
                <a:lnTo>
                  <a:pt x="752674" y="581525"/>
                </a:lnTo>
                <a:lnTo>
                  <a:pt x="786710" y="589304"/>
                </a:lnTo>
                <a:lnTo>
                  <a:pt x="819773" y="596111"/>
                </a:lnTo>
                <a:lnTo>
                  <a:pt x="888817" y="608753"/>
                </a:lnTo>
                <a:lnTo>
                  <a:pt x="899514" y="611670"/>
                </a:lnTo>
                <a:lnTo>
                  <a:pt x="912155" y="613615"/>
                </a:lnTo>
                <a:lnTo>
                  <a:pt x="911183" y="613615"/>
                </a:lnTo>
                <a:lnTo>
                  <a:pt x="912156" y="613615"/>
                </a:lnTo>
                <a:lnTo>
                  <a:pt x="912155" y="613615"/>
                </a:lnTo>
                <a:lnTo>
                  <a:pt x="913128" y="613615"/>
                </a:lnTo>
                <a:lnTo>
                  <a:pt x="916046" y="613615"/>
                </a:lnTo>
                <a:lnTo>
                  <a:pt x="918963" y="613615"/>
                </a:lnTo>
                <a:lnTo>
                  <a:pt x="921880" y="613615"/>
                </a:lnTo>
                <a:lnTo>
                  <a:pt x="946191" y="617505"/>
                </a:lnTo>
                <a:lnTo>
                  <a:pt x="972448" y="620422"/>
                </a:lnTo>
                <a:lnTo>
                  <a:pt x="969530" y="620422"/>
                </a:lnTo>
                <a:lnTo>
                  <a:pt x="969530" y="621395"/>
                </a:lnTo>
                <a:lnTo>
                  <a:pt x="971475" y="621395"/>
                </a:lnTo>
                <a:lnTo>
                  <a:pt x="975365" y="620422"/>
                </a:lnTo>
                <a:lnTo>
                  <a:pt x="975365" y="621395"/>
                </a:lnTo>
                <a:lnTo>
                  <a:pt x="978282" y="621395"/>
                </a:lnTo>
                <a:lnTo>
                  <a:pt x="979164" y="620513"/>
                </a:lnTo>
                <a:lnTo>
                  <a:pt x="1044409" y="627229"/>
                </a:lnTo>
                <a:lnTo>
                  <a:pt x="1077472" y="631119"/>
                </a:lnTo>
                <a:lnTo>
                  <a:pt x="1110535" y="633064"/>
                </a:lnTo>
                <a:lnTo>
                  <a:pt x="1119287" y="634037"/>
                </a:lnTo>
                <a:lnTo>
                  <a:pt x="1129012" y="634037"/>
                </a:lnTo>
                <a:lnTo>
                  <a:pt x="1147488" y="635009"/>
                </a:lnTo>
                <a:lnTo>
                  <a:pt x="1171799" y="636954"/>
                </a:lnTo>
                <a:lnTo>
                  <a:pt x="1196111" y="638899"/>
                </a:lnTo>
                <a:lnTo>
                  <a:pt x="1220422" y="638899"/>
                </a:lnTo>
                <a:lnTo>
                  <a:pt x="1243275" y="638899"/>
                </a:lnTo>
                <a:lnTo>
                  <a:pt x="1243761" y="639871"/>
                </a:lnTo>
                <a:lnTo>
                  <a:pt x="1241816" y="640844"/>
                </a:lnTo>
                <a:lnTo>
                  <a:pt x="1235981" y="642788"/>
                </a:lnTo>
                <a:lnTo>
                  <a:pt x="1227229" y="643761"/>
                </a:lnTo>
                <a:lnTo>
                  <a:pt x="1212642" y="644733"/>
                </a:lnTo>
                <a:lnTo>
                  <a:pt x="1197083" y="644733"/>
                </a:lnTo>
                <a:lnTo>
                  <a:pt x="1180551" y="644733"/>
                </a:lnTo>
                <a:lnTo>
                  <a:pt x="1164992" y="644733"/>
                </a:lnTo>
                <a:lnTo>
                  <a:pt x="1164020" y="644733"/>
                </a:lnTo>
                <a:lnTo>
                  <a:pt x="1164020" y="643761"/>
                </a:lnTo>
                <a:lnTo>
                  <a:pt x="1163047" y="642789"/>
                </a:lnTo>
                <a:lnTo>
                  <a:pt x="1161102" y="642789"/>
                </a:lnTo>
                <a:lnTo>
                  <a:pt x="1144571" y="643761"/>
                </a:lnTo>
                <a:lnTo>
                  <a:pt x="1126095" y="642789"/>
                </a:lnTo>
                <a:lnTo>
                  <a:pt x="1106645" y="640844"/>
                </a:lnTo>
                <a:lnTo>
                  <a:pt x="1088169" y="637926"/>
                </a:lnTo>
                <a:lnTo>
                  <a:pt x="1089141" y="637926"/>
                </a:lnTo>
                <a:lnTo>
                  <a:pt x="1082334" y="637926"/>
                </a:lnTo>
                <a:lnTo>
                  <a:pt x="1074555" y="637926"/>
                </a:lnTo>
                <a:lnTo>
                  <a:pt x="1075527" y="637926"/>
                </a:lnTo>
                <a:lnTo>
                  <a:pt x="1075527" y="636954"/>
                </a:lnTo>
                <a:lnTo>
                  <a:pt x="1073582" y="636954"/>
                </a:lnTo>
                <a:lnTo>
                  <a:pt x="1069693" y="636954"/>
                </a:lnTo>
                <a:lnTo>
                  <a:pt x="1064830" y="637927"/>
                </a:lnTo>
                <a:lnTo>
                  <a:pt x="1062885" y="636954"/>
                </a:lnTo>
                <a:lnTo>
                  <a:pt x="1060941" y="635981"/>
                </a:lnTo>
                <a:lnTo>
                  <a:pt x="1058023" y="636954"/>
                </a:lnTo>
                <a:lnTo>
                  <a:pt x="1051216" y="636954"/>
                </a:lnTo>
                <a:lnTo>
                  <a:pt x="1044409" y="636954"/>
                </a:lnTo>
                <a:lnTo>
                  <a:pt x="1036629" y="635982"/>
                </a:lnTo>
                <a:lnTo>
                  <a:pt x="1028849" y="635009"/>
                </a:lnTo>
                <a:lnTo>
                  <a:pt x="1029822" y="635009"/>
                </a:lnTo>
                <a:lnTo>
                  <a:pt x="1017180" y="634037"/>
                </a:lnTo>
                <a:lnTo>
                  <a:pt x="1002593" y="633064"/>
                </a:lnTo>
                <a:lnTo>
                  <a:pt x="974392" y="631119"/>
                </a:lnTo>
                <a:lnTo>
                  <a:pt x="975365" y="630147"/>
                </a:lnTo>
                <a:lnTo>
                  <a:pt x="975365" y="629174"/>
                </a:lnTo>
                <a:lnTo>
                  <a:pt x="973420" y="630147"/>
                </a:lnTo>
                <a:lnTo>
                  <a:pt x="970503" y="630147"/>
                </a:lnTo>
                <a:lnTo>
                  <a:pt x="963695" y="630147"/>
                </a:lnTo>
                <a:lnTo>
                  <a:pt x="960778" y="629174"/>
                </a:lnTo>
                <a:lnTo>
                  <a:pt x="957861" y="629174"/>
                </a:lnTo>
                <a:lnTo>
                  <a:pt x="953971" y="629174"/>
                </a:lnTo>
                <a:lnTo>
                  <a:pt x="949109" y="628202"/>
                </a:lnTo>
                <a:lnTo>
                  <a:pt x="950081" y="628202"/>
                </a:lnTo>
                <a:lnTo>
                  <a:pt x="947164" y="628202"/>
                </a:lnTo>
                <a:lnTo>
                  <a:pt x="944247" y="628202"/>
                </a:lnTo>
                <a:lnTo>
                  <a:pt x="942301" y="627229"/>
                </a:lnTo>
                <a:lnTo>
                  <a:pt x="940357" y="628202"/>
                </a:lnTo>
                <a:lnTo>
                  <a:pt x="937439" y="626257"/>
                </a:lnTo>
                <a:lnTo>
                  <a:pt x="935495" y="627230"/>
                </a:lnTo>
                <a:lnTo>
                  <a:pt x="933549" y="626257"/>
                </a:lnTo>
                <a:lnTo>
                  <a:pt x="930632" y="625284"/>
                </a:lnTo>
                <a:lnTo>
                  <a:pt x="927715" y="625285"/>
                </a:lnTo>
                <a:lnTo>
                  <a:pt x="923825" y="625284"/>
                </a:lnTo>
                <a:lnTo>
                  <a:pt x="919936" y="624312"/>
                </a:lnTo>
                <a:lnTo>
                  <a:pt x="911183" y="622367"/>
                </a:lnTo>
                <a:lnTo>
                  <a:pt x="909463" y="622367"/>
                </a:lnTo>
                <a:lnTo>
                  <a:pt x="910211" y="622367"/>
                </a:lnTo>
                <a:lnTo>
                  <a:pt x="912155" y="622367"/>
                </a:lnTo>
                <a:lnTo>
                  <a:pt x="911183" y="621395"/>
                </a:lnTo>
                <a:lnTo>
                  <a:pt x="893679" y="619450"/>
                </a:lnTo>
                <a:lnTo>
                  <a:pt x="875203" y="617505"/>
                </a:lnTo>
                <a:lnTo>
                  <a:pt x="840194" y="610698"/>
                </a:lnTo>
                <a:lnTo>
                  <a:pt x="836305" y="609725"/>
                </a:lnTo>
                <a:lnTo>
                  <a:pt x="835332" y="608753"/>
                </a:lnTo>
                <a:lnTo>
                  <a:pt x="829498" y="607780"/>
                </a:lnTo>
                <a:lnTo>
                  <a:pt x="823663" y="607780"/>
                </a:lnTo>
                <a:lnTo>
                  <a:pt x="821718" y="605835"/>
                </a:lnTo>
                <a:lnTo>
                  <a:pt x="818800" y="605835"/>
                </a:lnTo>
                <a:lnTo>
                  <a:pt x="816856" y="605835"/>
                </a:lnTo>
                <a:lnTo>
                  <a:pt x="814911" y="605835"/>
                </a:lnTo>
                <a:lnTo>
                  <a:pt x="811993" y="605836"/>
                </a:lnTo>
                <a:lnTo>
                  <a:pt x="813939" y="604863"/>
                </a:lnTo>
                <a:lnTo>
                  <a:pt x="813939" y="603891"/>
                </a:lnTo>
                <a:lnTo>
                  <a:pt x="807131" y="603891"/>
                </a:lnTo>
                <a:lnTo>
                  <a:pt x="799352" y="602918"/>
                </a:lnTo>
                <a:lnTo>
                  <a:pt x="801297" y="602918"/>
                </a:lnTo>
                <a:lnTo>
                  <a:pt x="801297" y="601946"/>
                </a:lnTo>
                <a:lnTo>
                  <a:pt x="797407" y="601945"/>
                </a:lnTo>
                <a:lnTo>
                  <a:pt x="794489" y="600973"/>
                </a:lnTo>
                <a:lnTo>
                  <a:pt x="787682" y="600001"/>
                </a:lnTo>
                <a:lnTo>
                  <a:pt x="789627" y="599028"/>
                </a:lnTo>
                <a:lnTo>
                  <a:pt x="785738" y="598056"/>
                </a:lnTo>
                <a:lnTo>
                  <a:pt x="784765" y="599028"/>
                </a:lnTo>
                <a:lnTo>
                  <a:pt x="783792" y="599028"/>
                </a:lnTo>
                <a:lnTo>
                  <a:pt x="780875" y="599028"/>
                </a:lnTo>
                <a:lnTo>
                  <a:pt x="781848" y="599028"/>
                </a:lnTo>
                <a:lnTo>
                  <a:pt x="781848" y="598056"/>
                </a:lnTo>
                <a:lnTo>
                  <a:pt x="776985" y="598056"/>
                </a:lnTo>
                <a:lnTo>
                  <a:pt x="771151" y="597084"/>
                </a:lnTo>
                <a:lnTo>
                  <a:pt x="760454" y="595138"/>
                </a:lnTo>
                <a:lnTo>
                  <a:pt x="750730" y="592221"/>
                </a:lnTo>
                <a:lnTo>
                  <a:pt x="741005" y="590276"/>
                </a:lnTo>
                <a:lnTo>
                  <a:pt x="740032" y="589304"/>
                </a:lnTo>
                <a:lnTo>
                  <a:pt x="739060" y="589304"/>
                </a:lnTo>
                <a:lnTo>
                  <a:pt x="738087" y="588332"/>
                </a:lnTo>
                <a:lnTo>
                  <a:pt x="735170" y="587359"/>
                </a:lnTo>
                <a:lnTo>
                  <a:pt x="734198" y="587359"/>
                </a:lnTo>
                <a:lnTo>
                  <a:pt x="733225" y="587359"/>
                </a:lnTo>
                <a:lnTo>
                  <a:pt x="729336" y="587359"/>
                </a:lnTo>
                <a:lnTo>
                  <a:pt x="726418" y="587359"/>
                </a:lnTo>
                <a:lnTo>
                  <a:pt x="727390" y="588331"/>
                </a:lnTo>
                <a:lnTo>
                  <a:pt x="716694" y="585414"/>
                </a:lnTo>
                <a:lnTo>
                  <a:pt x="707942" y="583469"/>
                </a:lnTo>
                <a:lnTo>
                  <a:pt x="708914" y="582497"/>
                </a:lnTo>
                <a:lnTo>
                  <a:pt x="708914" y="581524"/>
                </a:lnTo>
                <a:lnTo>
                  <a:pt x="710859" y="581524"/>
                </a:lnTo>
                <a:lnTo>
                  <a:pt x="707942" y="579580"/>
                </a:lnTo>
                <a:lnTo>
                  <a:pt x="709887" y="579580"/>
                </a:lnTo>
                <a:lnTo>
                  <a:pt x="704052" y="578607"/>
                </a:lnTo>
                <a:lnTo>
                  <a:pt x="699190" y="577635"/>
                </a:lnTo>
                <a:lnTo>
                  <a:pt x="691410" y="577634"/>
                </a:lnTo>
                <a:lnTo>
                  <a:pt x="687520" y="576662"/>
                </a:lnTo>
                <a:lnTo>
                  <a:pt x="682658" y="575690"/>
                </a:lnTo>
                <a:lnTo>
                  <a:pt x="683631" y="575690"/>
                </a:lnTo>
                <a:lnTo>
                  <a:pt x="683630" y="574717"/>
                </a:lnTo>
                <a:lnTo>
                  <a:pt x="682658" y="574717"/>
                </a:lnTo>
                <a:lnTo>
                  <a:pt x="683630" y="573745"/>
                </a:lnTo>
                <a:lnTo>
                  <a:pt x="672933" y="574717"/>
                </a:lnTo>
                <a:lnTo>
                  <a:pt x="670989" y="573745"/>
                </a:lnTo>
                <a:lnTo>
                  <a:pt x="670989" y="572772"/>
                </a:lnTo>
                <a:lnTo>
                  <a:pt x="669044" y="572772"/>
                </a:lnTo>
                <a:lnTo>
                  <a:pt x="668071" y="572772"/>
                </a:lnTo>
                <a:lnTo>
                  <a:pt x="666126" y="572772"/>
                </a:lnTo>
                <a:lnTo>
                  <a:pt x="660292" y="571800"/>
                </a:lnTo>
                <a:lnTo>
                  <a:pt x="657374" y="569855"/>
                </a:lnTo>
                <a:lnTo>
                  <a:pt x="655429" y="568882"/>
                </a:lnTo>
                <a:lnTo>
                  <a:pt x="657374" y="568883"/>
                </a:lnTo>
                <a:lnTo>
                  <a:pt x="657374" y="567910"/>
                </a:lnTo>
                <a:lnTo>
                  <a:pt x="647650" y="565965"/>
                </a:lnTo>
                <a:lnTo>
                  <a:pt x="642787" y="564993"/>
                </a:lnTo>
                <a:lnTo>
                  <a:pt x="641815" y="564993"/>
                </a:lnTo>
                <a:lnTo>
                  <a:pt x="641815" y="565965"/>
                </a:lnTo>
                <a:lnTo>
                  <a:pt x="638898" y="565965"/>
                </a:lnTo>
                <a:lnTo>
                  <a:pt x="633063" y="564021"/>
                </a:lnTo>
                <a:lnTo>
                  <a:pt x="634036" y="564021"/>
                </a:lnTo>
                <a:lnTo>
                  <a:pt x="635008" y="563048"/>
                </a:lnTo>
                <a:lnTo>
                  <a:pt x="625284" y="562076"/>
                </a:lnTo>
                <a:lnTo>
                  <a:pt x="615559" y="560130"/>
                </a:lnTo>
                <a:lnTo>
                  <a:pt x="617504" y="560130"/>
                </a:lnTo>
                <a:lnTo>
                  <a:pt x="619449" y="560130"/>
                </a:lnTo>
                <a:lnTo>
                  <a:pt x="613614" y="558186"/>
                </a:lnTo>
                <a:lnTo>
                  <a:pt x="606807" y="556241"/>
                </a:lnTo>
                <a:lnTo>
                  <a:pt x="600972" y="554295"/>
                </a:lnTo>
                <a:lnTo>
                  <a:pt x="595138" y="552350"/>
                </a:lnTo>
                <a:lnTo>
                  <a:pt x="596110" y="553323"/>
                </a:lnTo>
                <a:lnTo>
                  <a:pt x="595138" y="553323"/>
                </a:lnTo>
                <a:lnTo>
                  <a:pt x="592220" y="551378"/>
                </a:lnTo>
                <a:lnTo>
                  <a:pt x="589303" y="550406"/>
                </a:lnTo>
                <a:lnTo>
                  <a:pt x="587358" y="549433"/>
                </a:lnTo>
                <a:lnTo>
                  <a:pt x="583468" y="548461"/>
                </a:lnTo>
                <a:lnTo>
                  <a:pt x="582496" y="548461"/>
                </a:lnTo>
                <a:lnTo>
                  <a:pt x="585413" y="549433"/>
                </a:lnTo>
                <a:lnTo>
                  <a:pt x="572771" y="545543"/>
                </a:lnTo>
                <a:lnTo>
                  <a:pt x="564992" y="543598"/>
                </a:lnTo>
                <a:lnTo>
                  <a:pt x="557212" y="540681"/>
                </a:lnTo>
                <a:lnTo>
                  <a:pt x="554295" y="540681"/>
                </a:lnTo>
                <a:lnTo>
                  <a:pt x="549433" y="539708"/>
                </a:lnTo>
                <a:lnTo>
                  <a:pt x="550405" y="538736"/>
                </a:lnTo>
                <a:lnTo>
                  <a:pt x="546515" y="536791"/>
                </a:lnTo>
                <a:lnTo>
                  <a:pt x="544570" y="535819"/>
                </a:lnTo>
                <a:lnTo>
                  <a:pt x="547488" y="536791"/>
                </a:lnTo>
                <a:lnTo>
                  <a:pt x="548460" y="537763"/>
                </a:lnTo>
                <a:lnTo>
                  <a:pt x="550405" y="537764"/>
                </a:lnTo>
                <a:lnTo>
                  <a:pt x="554295" y="538736"/>
                </a:lnTo>
                <a:lnTo>
                  <a:pt x="553322" y="537764"/>
                </a:lnTo>
                <a:lnTo>
                  <a:pt x="550405" y="537764"/>
                </a:lnTo>
                <a:lnTo>
                  <a:pt x="544570" y="535819"/>
                </a:lnTo>
                <a:lnTo>
                  <a:pt x="544570" y="535819"/>
                </a:lnTo>
                <a:lnTo>
                  <a:pt x="544570" y="535819"/>
                </a:lnTo>
                <a:lnTo>
                  <a:pt x="541653" y="534846"/>
                </a:lnTo>
                <a:lnTo>
                  <a:pt x="538736" y="533874"/>
                </a:lnTo>
                <a:lnTo>
                  <a:pt x="536791" y="532901"/>
                </a:lnTo>
                <a:lnTo>
                  <a:pt x="537763" y="532901"/>
                </a:lnTo>
                <a:lnTo>
                  <a:pt x="538735" y="531929"/>
                </a:lnTo>
                <a:lnTo>
                  <a:pt x="536791" y="531929"/>
                </a:lnTo>
                <a:lnTo>
                  <a:pt x="532901" y="530956"/>
                </a:lnTo>
                <a:lnTo>
                  <a:pt x="529984" y="529984"/>
                </a:lnTo>
                <a:lnTo>
                  <a:pt x="527067" y="529011"/>
                </a:lnTo>
                <a:lnTo>
                  <a:pt x="526094" y="529011"/>
                </a:lnTo>
                <a:lnTo>
                  <a:pt x="525121" y="529012"/>
                </a:lnTo>
                <a:lnTo>
                  <a:pt x="524149" y="529012"/>
                </a:lnTo>
                <a:lnTo>
                  <a:pt x="523177" y="528039"/>
                </a:lnTo>
                <a:lnTo>
                  <a:pt x="520259" y="527067"/>
                </a:lnTo>
                <a:lnTo>
                  <a:pt x="517342" y="526094"/>
                </a:lnTo>
                <a:lnTo>
                  <a:pt x="517342" y="525122"/>
                </a:lnTo>
                <a:lnTo>
                  <a:pt x="518314" y="524149"/>
                </a:lnTo>
                <a:lnTo>
                  <a:pt x="514425" y="524149"/>
                </a:lnTo>
                <a:lnTo>
                  <a:pt x="511507" y="524150"/>
                </a:lnTo>
                <a:lnTo>
                  <a:pt x="511507" y="523177"/>
                </a:lnTo>
                <a:lnTo>
                  <a:pt x="509562" y="523177"/>
                </a:lnTo>
                <a:lnTo>
                  <a:pt x="507617" y="522204"/>
                </a:lnTo>
                <a:lnTo>
                  <a:pt x="504700" y="521232"/>
                </a:lnTo>
                <a:lnTo>
                  <a:pt x="501782" y="521232"/>
                </a:lnTo>
                <a:lnTo>
                  <a:pt x="494003" y="517342"/>
                </a:lnTo>
                <a:lnTo>
                  <a:pt x="490114" y="515397"/>
                </a:lnTo>
                <a:lnTo>
                  <a:pt x="487195" y="513452"/>
                </a:lnTo>
                <a:lnTo>
                  <a:pt x="481361" y="512480"/>
                </a:lnTo>
                <a:lnTo>
                  <a:pt x="475527" y="509563"/>
                </a:lnTo>
                <a:lnTo>
                  <a:pt x="477471" y="509563"/>
                </a:lnTo>
                <a:lnTo>
                  <a:pt x="474554" y="508590"/>
                </a:lnTo>
                <a:lnTo>
                  <a:pt x="471637" y="507617"/>
                </a:lnTo>
                <a:lnTo>
                  <a:pt x="468719" y="505673"/>
                </a:lnTo>
                <a:lnTo>
                  <a:pt x="463857" y="502755"/>
                </a:lnTo>
                <a:lnTo>
                  <a:pt x="461912" y="501783"/>
                </a:lnTo>
                <a:lnTo>
                  <a:pt x="460939" y="502756"/>
                </a:lnTo>
                <a:lnTo>
                  <a:pt x="459967" y="503728"/>
                </a:lnTo>
                <a:lnTo>
                  <a:pt x="457050" y="501783"/>
                </a:lnTo>
                <a:lnTo>
                  <a:pt x="453160" y="499838"/>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Content Placeholder 12"/>
          <p:cNvSpPr>
            <a:spLocks noGrp="1"/>
          </p:cNvSpPr>
          <p:nvPr>
            <p:ph sz="quarter" idx="13"/>
          </p:nvPr>
        </p:nvSpPr>
        <p:spPr>
          <a:xfrm>
            <a:off x="841248" y="2743199"/>
            <a:ext cx="3017520" cy="3246120"/>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Content Placeholder 14"/>
          <p:cNvSpPr>
            <a:spLocks noGrp="1"/>
          </p:cNvSpPr>
          <p:nvPr>
            <p:ph sz="quarter" idx="14"/>
          </p:nvPr>
        </p:nvSpPr>
        <p:spPr>
          <a:xfrm>
            <a:off x="5294376" y="2743200"/>
            <a:ext cx="3017520" cy="3246120"/>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a:p>
        </p:txBody>
      </p:sp>
      <p:sp>
        <p:nvSpPr>
          <p:cNvPr id="3" name="Date Placeholder 2"/>
          <p:cNvSpPr>
            <a:spLocks noGrp="1"/>
          </p:cNvSpPr>
          <p:nvPr>
            <p:ph type="dt" sz="half" idx="10"/>
          </p:nvPr>
        </p:nvSpPr>
        <p:spPr/>
        <p:txBody>
          <a:bodyPr/>
          <a:lstStyle/>
          <a:p>
            <a:fld id="{97845675-ABFF-498E-AE80-9E09DCB43B81}" type="datetimeFigureOut">
              <a:rPr lang="fr-CA" smtClean="0"/>
              <a:t>2014-09-18</a:t>
            </a:fld>
            <a:endParaRPr lang="fr-CA"/>
          </a:p>
        </p:txBody>
      </p:sp>
      <p:sp>
        <p:nvSpPr>
          <p:cNvPr id="4" name="Footer Placeholder 3"/>
          <p:cNvSpPr>
            <a:spLocks noGrp="1"/>
          </p:cNvSpPr>
          <p:nvPr>
            <p:ph type="ftr" sz="quarter" idx="11"/>
          </p:nvPr>
        </p:nvSpPr>
        <p:spPr/>
        <p:txBody>
          <a:bodyPr/>
          <a:lstStyle/>
          <a:p>
            <a:endParaRPr lang="fr-CA"/>
          </a:p>
        </p:txBody>
      </p:sp>
      <p:sp>
        <p:nvSpPr>
          <p:cNvPr id="5" name="Slide Number Placeholder 4"/>
          <p:cNvSpPr>
            <a:spLocks noGrp="1"/>
          </p:cNvSpPr>
          <p:nvPr>
            <p:ph type="sldNum" sz="quarter" idx="12"/>
          </p:nvPr>
        </p:nvSpPr>
        <p:spPr/>
        <p:txBody>
          <a:bodyPr/>
          <a:lstStyle/>
          <a:p>
            <a:fld id="{1BE06614-5B61-4614-BC34-33169F50F96B}" type="slidenum">
              <a:rPr lang="fr-CA" smtClean="0"/>
              <a:t>‹N°›</a:t>
            </a:fld>
            <a:endParaRPr lang="fr-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845675-ABFF-498E-AE80-9E09DCB43B81}" type="datetimeFigureOut">
              <a:rPr lang="fr-CA" smtClean="0"/>
              <a:t>2014-09-18</a:t>
            </a:fld>
            <a:endParaRPr lang="fr-CA"/>
          </a:p>
        </p:txBody>
      </p:sp>
      <p:sp>
        <p:nvSpPr>
          <p:cNvPr id="3" name="Footer Placeholder 2"/>
          <p:cNvSpPr>
            <a:spLocks noGrp="1"/>
          </p:cNvSpPr>
          <p:nvPr>
            <p:ph type="ftr" sz="quarter" idx="11"/>
          </p:nvPr>
        </p:nvSpPr>
        <p:spPr/>
        <p:txBody>
          <a:bodyPr/>
          <a:lstStyle/>
          <a:p>
            <a:endParaRPr lang="fr-CA"/>
          </a:p>
        </p:txBody>
      </p:sp>
      <p:sp>
        <p:nvSpPr>
          <p:cNvPr id="4" name="Slide Number Placeholder 3"/>
          <p:cNvSpPr>
            <a:spLocks noGrp="1"/>
          </p:cNvSpPr>
          <p:nvPr>
            <p:ph type="sldNum" sz="quarter" idx="12"/>
          </p:nvPr>
        </p:nvSpPr>
        <p:spPr/>
        <p:txBody>
          <a:bodyPr/>
          <a:lstStyle/>
          <a:p>
            <a:fld id="{1BE06614-5B61-4614-BC34-33169F50F96B}" type="slidenum">
              <a:rPr lang="fr-CA" smtClean="0"/>
              <a:t>‹N°›</a:t>
            </a:fld>
            <a:endParaRPr lang="fr-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551280" y="1487081"/>
            <a:ext cx="3008313" cy="1921339"/>
          </a:xfrm>
        </p:spPr>
        <p:txBody>
          <a:bodyPr anchor="b"/>
          <a:lstStyle>
            <a:lvl1pPr algn="l">
              <a:defRPr sz="2400" b="0"/>
            </a:lvl1pPr>
          </a:lstStyle>
          <a:p>
            <a:r>
              <a:rPr lang="fr-FR" smtClean="0"/>
              <a:t>Modifiez le style du titre</a:t>
            </a:r>
            <a:endParaRPr lang="en-US"/>
          </a:p>
        </p:txBody>
      </p:sp>
      <p:sp>
        <p:nvSpPr>
          <p:cNvPr id="3" name="Content Placeholder 2"/>
          <p:cNvSpPr>
            <a:spLocks noGrp="1"/>
          </p:cNvSpPr>
          <p:nvPr>
            <p:ph idx="1"/>
          </p:nvPr>
        </p:nvSpPr>
        <p:spPr>
          <a:xfrm>
            <a:off x="3893350" y="835428"/>
            <a:ext cx="4699370" cy="5151526"/>
          </a:xfrm>
        </p:spPr>
        <p:txBody>
          <a:bodyPr anchor="ct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551280" y="3408420"/>
            <a:ext cx="3008313" cy="191909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97845675-ABFF-498E-AE80-9E09DCB43B81}" type="datetimeFigureOut">
              <a:rPr lang="fr-CA" smtClean="0"/>
              <a:t>2014-09-18</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1BE06614-5B61-4614-BC34-33169F50F96B}" type="slidenum">
              <a:rPr lang="fr-CA" smtClean="0"/>
              <a:t>‹N°›</a:t>
            </a:fld>
            <a:endParaRPr lang="fr-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8" name="Picture 7" descr="tape.png"/>
          <p:cNvPicPr>
            <a:picLocks noChangeAspect="1"/>
          </p:cNvPicPr>
          <p:nvPr/>
        </p:nvPicPr>
        <p:blipFill>
          <a:blip r:embed="rId2"/>
          <a:stretch>
            <a:fillRect/>
          </a:stretch>
        </p:blipFill>
        <p:spPr>
          <a:xfrm>
            <a:off x="3124200" y="191206"/>
            <a:ext cx="2781300" cy="819150"/>
          </a:xfrm>
          <a:prstGeom prst="rect">
            <a:avLst/>
          </a:prstGeom>
        </p:spPr>
      </p:pic>
      <p:sp>
        <p:nvSpPr>
          <p:cNvPr id="2" name="Title 1"/>
          <p:cNvSpPr>
            <a:spLocks noGrp="1"/>
          </p:cNvSpPr>
          <p:nvPr>
            <p:ph type="title"/>
          </p:nvPr>
        </p:nvSpPr>
        <p:spPr>
          <a:xfrm>
            <a:off x="551280" y="4669654"/>
            <a:ext cx="8041440" cy="719865"/>
          </a:xfrm>
        </p:spPr>
        <p:txBody>
          <a:bodyPr anchor="b"/>
          <a:lstStyle>
            <a:lvl1pPr algn="ctr">
              <a:defRPr sz="3600" b="0"/>
            </a:lvl1pPr>
          </a:lstStyle>
          <a:p>
            <a:r>
              <a:rPr lang="fr-FR" smtClean="0"/>
              <a:t>Modifiez le style du titre</a:t>
            </a:r>
            <a:endParaRPr lang="en-US" dirty="0"/>
          </a:p>
        </p:txBody>
      </p:sp>
      <p:sp>
        <p:nvSpPr>
          <p:cNvPr id="3" name="Picture Placeholder 2"/>
          <p:cNvSpPr>
            <a:spLocks noGrp="1" noChangeAspect="1"/>
          </p:cNvSpPr>
          <p:nvPr>
            <p:ph type="pic" idx="1"/>
          </p:nvPr>
        </p:nvSpPr>
        <p:spPr>
          <a:xfrm rot="-60000">
            <a:off x="2130552" y="594360"/>
            <a:ext cx="4873752" cy="3657600"/>
          </a:xfr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Cliquez sur l'icône pour ajouter une image</a:t>
            </a:r>
            <a:endParaRPr lang="en-US"/>
          </a:p>
        </p:txBody>
      </p:sp>
      <p:sp>
        <p:nvSpPr>
          <p:cNvPr id="4" name="Text Placeholder 3"/>
          <p:cNvSpPr>
            <a:spLocks noGrp="1"/>
          </p:cNvSpPr>
          <p:nvPr>
            <p:ph type="body" sz="half" idx="2"/>
          </p:nvPr>
        </p:nvSpPr>
        <p:spPr>
          <a:xfrm>
            <a:off x="1219200" y="5416153"/>
            <a:ext cx="6705600" cy="603126"/>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97845675-ABFF-498E-AE80-9E09DCB43B81}" type="datetimeFigureOut">
              <a:rPr lang="fr-CA" smtClean="0"/>
              <a:t>2014-09-18</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1BE06614-5B61-4614-BC34-33169F50F96B}" type="slidenum">
              <a:rPr lang="fr-CA" smtClean="0"/>
              <a:t>‹N°›</a:t>
            </a:fld>
            <a:endParaRPr lang="fr-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Interior-Overlay.png"/>
          <p:cNvPicPr>
            <a:picLocks noChangeAspect="1"/>
          </p:cNvPicPr>
          <p:nvPr/>
        </p:nvPicPr>
        <p:blipFill>
          <a:blip r:embed="rId13">
            <a:lum bright="-10000"/>
          </a:blip>
          <a:stretch>
            <a:fillRect/>
          </a:stretch>
        </p:blipFill>
        <p:spPr>
          <a:xfrm>
            <a:off x="0" y="0"/>
            <a:ext cx="9144000" cy="6858000"/>
          </a:xfrm>
          <a:prstGeom prst="rect">
            <a:avLst/>
          </a:prstGeom>
        </p:spPr>
      </p:pic>
      <p:sp>
        <p:nvSpPr>
          <p:cNvPr id="2" name="Title Placeholder 1"/>
          <p:cNvSpPr>
            <a:spLocks noGrp="1"/>
          </p:cNvSpPr>
          <p:nvPr>
            <p:ph type="title"/>
          </p:nvPr>
        </p:nvSpPr>
        <p:spPr>
          <a:xfrm>
            <a:off x="551280" y="436563"/>
            <a:ext cx="8041440" cy="1442674"/>
          </a:xfrm>
          <a:prstGeom prst="rect">
            <a:avLst/>
          </a:prstGeom>
        </p:spPr>
        <p:txBody>
          <a:bodyPr vert="horz" lIns="91440" tIns="45720" rIns="91440" bIns="45720" rtlCol="0" anchor="ctr">
            <a:noAutofit/>
          </a:bodyPr>
          <a:lstStyle/>
          <a:p>
            <a:r>
              <a:rPr lang="fr-FR" smtClean="0"/>
              <a:t>Modifiez le style du titre</a:t>
            </a:r>
            <a:endParaRPr lang="en-US" dirty="0"/>
          </a:p>
        </p:txBody>
      </p:sp>
      <p:sp>
        <p:nvSpPr>
          <p:cNvPr id="3" name="Text Placeholder 2"/>
          <p:cNvSpPr>
            <a:spLocks noGrp="1"/>
          </p:cNvSpPr>
          <p:nvPr>
            <p:ph type="body" idx="1"/>
          </p:nvPr>
        </p:nvSpPr>
        <p:spPr>
          <a:xfrm>
            <a:off x="838200" y="2038388"/>
            <a:ext cx="7467600" cy="3951337"/>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551280" y="6148875"/>
            <a:ext cx="2133600" cy="365125"/>
          </a:xfrm>
          <a:prstGeom prst="rect">
            <a:avLst/>
          </a:prstGeom>
        </p:spPr>
        <p:txBody>
          <a:bodyPr vert="horz" lIns="91440" tIns="45720" rIns="91440" bIns="45720" rtlCol="0" anchor="ctr"/>
          <a:lstStyle>
            <a:lvl1pPr algn="l">
              <a:defRPr sz="1400" b="0">
                <a:solidFill>
                  <a:schemeClr val="tx1">
                    <a:lumMod val="50000"/>
                    <a:lumOff val="50000"/>
                  </a:schemeClr>
                </a:solidFill>
                <a:latin typeface="Rage Italic" pitchFamily="66" charset="0"/>
                <a:cs typeface="Rage Italic" pitchFamily="66" charset="0"/>
              </a:defRPr>
            </a:lvl1pPr>
          </a:lstStyle>
          <a:p>
            <a:fld id="{97845675-ABFF-498E-AE80-9E09DCB43B81}" type="datetimeFigureOut">
              <a:rPr lang="fr-CA" smtClean="0"/>
              <a:t>2014-09-18</a:t>
            </a:fld>
            <a:endParaRPr lang="fr-CA"/>
          </a:p>
        </p:txBody>
      </p:sp>
      <p:sp>
        <p:nvSpPr>
          <p:cNvPr id="5" name="Footer Placeholder 4"/>
          <p:cNvSpPr>
            <a:spLocks noGrp="1"/>
          </p:cNvSpPr>
          <p:nvPr>
            <p:ph type="ftr" sz="quarter" idx="3"/>
          </p:nvPr>
        </p:nvSpPr>
        <p:spPr>
          <a:xfrm>
            <a:off x="3124200" y="6148875"/>
            <a:ext cx="2895600" cy="365125"/>
          </a:xfrm>
          <a:prstGeom prst="rect">
            <a:avLst/>
          </a:prstGeom>
        </p:spPr>
        <p:txBody>
          <a:bodyPr vert="horz" lIns="91440" tIns="45720" rIns="91440" bIns="45720" rtlCol="0" anchor="ctr"/>
          <a:lstStyle>
            <a:lvl1pPr algn="ctr">
              <a:defRPr sz="1400" b="0">
                <a:solidFill>
                  <a:schemeClr val="tx1">
                    <a:lumMod val="50000"/>
                    <a:lumOff val="50000"/>
                  </a:schemeClr>
                </a:solidFill>
                <a:latin typeface="Rage Italic" pitchFamily="66" charset="0"/>
                <a:cs typeface="Rage Italic" pitchFamily="66" charset="0"/>
              </a:defRPr>
            </a:lvl1pPr>
          </a:lstStyle>
          <a:p>
            <a:endParaRPr lang="fr-CA"/>
          </a:p>
        </p:txBody>
      </p:sp>
      <p:sp>
        <p:nvSpPr>
          <p:cNvPr id="6" name="Slide Number Placeholder 5"/>
          <p:cNvSpPr>
            <a:spLocks noGrp="1"/>
          </p:cNvSpPr>
          <p:nvPr>
            <p:ph type="sldNum" sz="quarter" idx="4"/>
          </p:nvPr>
        </p:nvSpPr>
        <p:spPr>
          <a:xfrm>
            <a:off x="6459120" y="6148875"/>
            <a:ext cx="2133600" cy="365125"/>
          </a:xfrm>
          <a:prstGeom prst="rect">
            <a:avLst/>
          </a:prstGeom>
        </p:spPr>
        <p:txBody>
          <a:bodyPr vert="horz" lIns="91440" tIns="45720" rIns="91440" bIns="45720" rtlCol="0" anchor="ctr"/>
          <a:lstStyle>
            <a:lvl1pPr algn="r">
              <a:defRPr sz="1400" b="0">
                <a:solidFill>
                  <a:schemeClr val="tx1">
                    <a:lumMod val="50000"/>
                    <a:lumOff val="50000"/>
                  </a:schemeClr>
                </a:solidFill>
                <a:latin typeface="Rage Italic" pitchFamily="66" charset="0"/>
                <a:cs typeface="Rage Italic" pitchFamily="66" charset="0"/>
              </a:defRPr>
            </a:lvl1pPr>
          </a:lstStyle>
          <a:p>
            <a:fld id="{1BE06614-5B61-4614-BC34-33169F50F96B}" type="slidenum">
              <a:rPr lang="fr-CA" smtClean="0"/>
              <a:t>‹N°›</a:t>
            </a:fld>
            <a:endParaRPr lang="fr-CA"/>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457200" rtl="0" eaLnBrk="1" latinLnBrk="0" hangingPunct="1">
        <a:spcBef>
          <a:spcPct val="20000"/>
        </a:spcBef>
        <a:buClr>
          <a:schemeClr val="accent1"/>
        </a:buClr>
        <a:buSzPct val="95000"/>
        <a:buFont typeface="Rage Italic" pitchFamily="66" charset="0"/>
        <a:buChar char="0"/>
        <a:defRPr sz="2400" kern="1200">
          <a:solidFill>
            <a:schemeClr val="tx1">
              <a:lumMod val="75000"/>
              <a:lumOff val="25000"/>
            </a:schemeClr>
          </a:solidFill>
          <a:latin typeface="+mn-lt"/>
          <a:ea typeface="+mn-ea"/>
          <a:cs typeface="+mn-cs"/>
        </a:defRPr>
      </a:lvl1pPr>
      <a:lvl2pPr marL="557784" indent="-228600" algn="l" defTabSz="457200" rtl="0" eaLnBrk="1" latinLnBrk="0" hangingPunct="1">
        <a:spcBef>
          <a:spcPct val="20000"/>
        </a:spcBef>
        <a:buClr>
          <a:schemeClr val="accent1"/>
        </a:buClr>
        <a:buSzPct val="95000"/>
        <a:buFont typeface="Rage Italic" pitchFamily="66" charset="0"/>
        <a:buChar char="0"/>
        <a:defRPr sz="2200" kern="1200">
          <a:solidFill>
            <a:schemeClr val="tx1">
              <a:lumMod val="75000"/>
              <a:lumOff val="25000"/>
            </a:schemeClr>
          </a:solidFill>
          <a:latin typeface="+mn-lt"/>
          <a:ea typeface="+mn-ea"/>
          <a:cs typeface="+mn-cs"/>
        </a:defRPr>
      </a:lvl2pPr>
      <a:lvl3pPr marL="822960" indent="-182880" algn="l" defTabSz="457200" rtl="0" eaLnBrk="1" latinLnBrk="0" hangingPunct="1">
        <a:spcBef>
          <a:spcPct val="20000"/>
        </a:spcBef>
        <a:buClr>
          <a:schemeClr val="accent1"/>
        </a:buClr>
        <a:buSzPct val="95000"/>
        <a:buFont typeface="Rage Italic" pitchFamily="66" charset="0"/>
        <a:buChar char="0"/>
        <a:defRPr sz="2000" kern="1200">
          <a:solidFill>
            <a:schemeClr val="tx1">
              <a:lumMod val="75000"/>
              <a:lumOff val="25000"/>
            </a:schemeClr>
          </a:solidFill>
          <a:latin typeface="+mn-lt"/>
          <a:ea typeface="+mn-ea"/>
          <a:cs typeface="+mn-cs"/>
        </a:defRPr>
      </a:lvl3pPr>
      <a:lvl4pPr marL="1097280" indent="-182880" algn="l" defTabSz="457200" rtl="0" eaLnBrk="1" latinLnBrk="0" hangingPunct="1">
        <a:spcBef>
          <a:spcPct val="20000"/>
        </a:spcBef>
        <a:buClr>
          <a:schemeClr val="accent1"/>
        </a:buClr>
        <a:buSzPct val="95000"/>
        <a:buFont typeface="Rage Italic" pitchFamily="66" charset="0"/>
        <a:buChar char="0"/>
        <a:defRPr sz="1600" kern="1200">
          <a:solidFill>
            <a:schemeClr val="tx1">
              <a:lumMod val="75000"/>
              <a:lumOff val="25000"/>
            </a:schemeClr>
          </a:solidFill>
          <a:latin typeface="+mn-lt"/>
          <a:ea typeface="+mn-ea"/>
          <a:cs typeface="+mn-cs"/>
        </a:defRPr>
      </a:lvl4pPr>
      <a:lvl5pPr marL="1417320" indent="-182880" algn="l" defTabSz="457200" rtl="0" eaLnBrk="1" latinLnBrk="0" hangingPunct="1">
        <a:spcBef>
          <a:spcPct val="20000"/>
        </a:spcBef>
        <a:buClr>
          <a:schemeClr val="accent1"/>
        </a:buClr>
        <a:buSzPct val="95000"/>
        <a:buFont typeface="Rage Italic" pitchFamily="66" charset="0"/>
        <a:buChar char="0"/>
        <a:defRPr sz="1400" kern="1200" baseline="0">
          <a:solidFill>
            <a:schemeClr val="tx1">
              <a:lumMod val="75000"/>
              <a:lumOff val="25000"/>
            </a:schemeClr>
          </a:solidFill>
          <a:latin typeface="+mn-lt"/>
          <a:ea typeface="+mn-ea"/>
          <a:cs typeface="+mn-cs"/>
        </a:defRPr>
      </a:lvl5pPr>
      <a:lvl6pPr marL="164592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6pPr>
      <a:lvl7pPr marL="192024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7pPr>
      <a:lvl8pPr marL="219456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8pPr>
      <a:lvl9pPr marL="246888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marketing-internet.com/"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gif"/><Relationship Id="rId7" Type="http://schemas.openxmlformats.org/officeDocument/2006/relationships/image" Target="../media/image14.gif"/><Relationship Id="rId2" Type="http://schemas.openxmlformats.org/officeDocument/2006/relationships/image" Target="../media/image9.gif"/><Relationship Id="rId1" Type="http://schemas.openxmlformats.org/officeDocument/2006/relationships/slideLayout" Target="../slideLayouts/slideLayout2.xml"/><Relationship Id="rId6" Type="http://schemas.openxmlformats.org/officeDocument/2006/relationships/image" Target="../media/image13.gif"/><Relationship Id="rId5" Type="http://schemas.openxmlformats.org/officeDocument/2006/relationships/image" Target="../media/image12.gif"/><Relationship Id="rId4" Type="http://schemas.openxmlformats.org/officeDocument/2006/relationships/image" Target="../media/image11.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CA" dirty="0" smtClean="0"/>
              <a:t>Commerce électronique</a:t>
            </a:r>
            <a:r>
              <a:rPr lang="fr-CA" dirty="0"/>
              <a:t>	</a:t>
            </a:r>
          </a:p>
        </p:txBody>
      </p:sp>
      <p:sp>
        <p:nvSpPr>
          <p:cNvPr id="3" name="Sous-titre 2"/>
          <p:cNvSpPr>
            <a:spLocks noGrp="1"/>
          </p:cNvSpPr>
          <p:nvPr>
            <p:ph type="subTitle" idx="1"/>
          </p:nvPr>
        </p:nvSpPr>
        <p:spPr/>
        <p:txBody>
          <a:bodyPr/>
          <a:lstStyle/>
          <a:p>
            <a:r>
              <a:rPr lang="fr-CA" dirty="0"/>
              <a:t>Conception et ergonomie d’une interface Web</a:t>
            </a:r>
          </a:p>
        </p:txBody>
      </p:sp>
      <p:sp>
        <p:nvSpPr>
          <p:cNvPr id="4" name="Rounded Rectangle 5"/>
          <p:cNvSpPr/>
          <p:nvPr/>
        </p:nvSpPr>
        <p:spPr>
          <a:xfrm>
            <a:off x="701675" y="6160219"/>
            <a:ext cx="7667624" cy="3651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6"/>
          <p:cNvSpPr/>
          <p:nvPr/>
        </p:nvSpPr>
        <p:spPr>
          <a:xfrm>
            <a:off x="774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55887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a:t>Design général d’un site Web</a:t>
            </a:r>
            <a:r>
              <a:rPr lang="fr-CA" dirty="0" smtClean="0"/>
              <a:t> – Page d’accueil</a:t>
            </a:r>
            <a:endParaRPr lang="fr-CA" dirty="0"/>
          </a:p>
        </p:txBody>
      </p:sp>
      <p:sp>
        <p:nvSpPr>
          <p:cNvPr id="3" name="Espace réservé du contenu 2"/>
          <p:cNvSpPr>
            <a:spLocks noGrp="1"/>
          </p:cNvSpPr>
          <p:nvPr>
            <p:ph idx="1"/>
          </p:nvPr>
        </p:nvSpPr>
        <p:spPr/>
        <p:txBody>
          <a:bodyPr>
            <a:normAutofit fontScale="70000" lnSpcReduction="20000"/>
          </a:bodyPr>
          <a:lstStyle/>
          <a:p>
            <a:r>
              <a:rPr lang="fr-CA" dirty="0" smtClean="0"/>
              <a:t>Dans votre page d’accueil vous devriez:</a:t>
            </a:r>
          </a:p>
          <a:p>
            <a:pPr lvl="1"/>
            <a:r>
              <a:rPr lang="fr-CA" dirty="0"/>
              <a:t>Identifiez clairement la page d’accueil comme telle.</a:t>
            </a:r>
          </a:p>
          <a:p>
            <a:pPr lvl="1"/>
            <a:r>
              <a:rPr lang="fr-CA" dirty="0"/>
              <a:t>N'utilisez pas de frames</a:t>
            </a:r>
          </a:p>
          <a:p>
            <a:pPr lvl="1"/>
            <a:r>
              <a:rPr lang="fr-CA" dirty="0"/>
              <a:t>Mise en valeur du nom et du logo de l'entreprise, dans le coin en haut à gauche.</a:t>
            </a:r>
          </a:p>
          <a:p>
            <a:pPr lvl="1"/>
            <a:r>
              <a:rPr lang="fr-CA" dirty="0"/>
              <a:t>Mise en valeur des éléments de valeur ajoutée par rapport aux concurrents.</a:t>
            </a:r>
          </a:p>
          <a:p>
            <a:pPr lvl="1"/>
            <a:r>
              <a:rPr lang="fr-CA" dirty="0"/>
              <a:t>Temps de téléchargement maximum : 8 secondes.</a:t>
            </a:r>
          </a:p>
          <a:p>
            <a:pPr lvl="1"/>
            <a:r>
              <a:rPr lang="fr-CA" dirty="0"/>
              <a:t>Utilisez un vocabulaire clair et explicite, du point de vue du client.</a:t>
            </a:r>
          </a:p>
          <a:p>
            <a:pPr lvl="1"/>
            <a:r>
              <a:rPr lang="fr-CA" dirty="0"/>
              <a:t>Insérer des exemples de produits vendus ou services offerts</a:t>
            </a:r>
          </a:p>
          <a:p>
            <a:pPr lvl="1"/>
            <a:r>
              <a:rPr lang="fr-CA" dirty="0"/>
              <a:t>Les nouveautés apparaissent clairement et immédiatement.</a:t>
            </a:r>
          </a:p>
          <a:p>
            <a:pPr lvl="1"/>
            <a:r>
              <a:rPr lang="fr-CA" dirty="0"/>
              <a:t>Couleurs différentes pour lien visité et non visité.</a:t>
            </a:r>
          </a:p>
          <a:p>
            <a:pPr lvl="1"/>
            <a:r>
              <a:rPr lang="fr-CA" dirty="0"/>
              <a:t>Une zone de navigation claire, aux intitulés explicites du contenu cible et dont l'architecture reflète l'importance des rubriques.</a:t>
            </a:r>
          </a:p>
          <a:p>
            <a:pPr lvl="1"/>
            <a:r>
              <a:rPr lang="fr-CA" dirty="0"/>
              <a:t>Proposer un moteur de recherche.</a:t>
            </a:r>
          </a:p>
          <a:p>
            <a:pPr lvl="1"/>
            <a:r>
              <a:rPr lang="fr-CA" dirty="0"/>
              <a:t>É</a:t>
            </a:r>
            <a:r>
              <a:rPr lang="fr-CA" dirty="0" smtClean="0"/>
              <a:t>vitez </a:t>
            </a:r>
            <a:r>
              <a:rPr lang="fr-CA" dirty="0"/>
              <a:t>tout défilement horizontal</a:t>
            </a:r>
          </a:p>
          <a:p>
            <a:pPr lvl="1"/>
            <a:r>
              <a:rPr lang="fr-CA" dirty="0" smtClean="0"/>
              <a:t>Bannir les pops up et les écrans fugitifs</a:t>
            </a:r>
            <a:endParaRPr lang="fr-CA" dirty="0"/>
          </a:p>
          <a:p>
            <a:pPr lvl="1"/>
            <a:r>
              <a:rPr lang="fr-CA" dirty="0"/>
              <a:t>Insérez des liens vers la politique de traitement des données personnelles et vers les informations sur l'entreprise</a:t>
            </a:r>
          </a:p>
          <a:p>
            <a:endParaRPr lang="fr-CA" dirty="0"/>
          </a:p>
        </p:txBody>
      </p:sp>
      <p:sp>
        <p:nvSpPr>
          <p:cNvPr id="4" name="Rounded Rectangle 5"/>
          <p:cNvSpPr/>
          <p:nvPr/>
        </p:nvSpPr>
        <p:spPr>
          <a:xfrm>
            <a:off x="701675" y="6160219"/>
            <a:ext cx="7667624" cy="3651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6"/>
          <p:cNvSpPr/>
          <p:nvPr/>
        </p:nvSpPr>
        <p:spPr>
          <a:xfrm>
            <a:off x="774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8"/>
          <p:cNvSpPr/>
          <p:nvPr/>
        </p:nvSpPr>
        <p:spPr>
          <a:xfrm>
            <a:off x="1650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11"/>
          <p:cNvSpPr/>
          <p:nvPr/>
        </p:nvSpPr>
        <p:spPr>
          <a:xfrm>
            <a:off x="1358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12"/>
          <p:cNvSpPr/>
          <p:nvPr/>
        </p:nvSpPr>
        <p:spPr>
          <a:xfrm>
            <a:off x="1943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13"/>
          <p:cNvSpPr/>
          <p:nvPr/>
        </p:nvSpPr>
        <p:spPr>
          <a:xfrm>
            <a:off x="22351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18"/>
          <p:cNvSpPr/>
          <p:nvPr/>
        </p:nvSpPr>
        <p:spPr>
          <a:xfrm>
            <a:off x="1066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66592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a:t>Design général d’un site Web</a:t>
            </a:r>
            <a:r>
              <a:rPr lang="fr-CA" dirty="0" smtClean="0"/>
              <a:t> </a:t>
            </a:r>
            <a:r>
              <a:rPr lang="fr-CA" dirty="0"/>
              <a:t>– Page d’accueil</a:t>
            </a:r>
          </a:p>
        </p:txBody>
      </p:sp>
      <p:sp>
        <p:nvSpPr>
          <p:cNvPr id="3" name="Espace réservé du contenu 2"/>
          <p:cNvSpPr>
            <a:spLocks noGrp="1"/>
          </p:cNvSpPr>
          <p:nvPr>
            <p:ph idx="1"/>
          </p:nvPr>
        </p:nvSpPr>
        <p:spPr/>
        <p:txBody>
          <a:bodyPr>
            <a:normAutofit/>
          </a:bodyPr>
          <a:lstStyle/>
          <a:p>
            <a:r>
              <a:rPr lang="fr-CA" dirty="0" smtClean="0"/>
              <a:t>Erreur à ne pas faire</a:t>
            </a:r>
          </a:p>
          <a:p>
            <a:pPr lvl="1"/>
            <a:r>
              <a:rPr lang="fr-CA" dirty="0" smtClean="0"/>
              <a:t>Faire </a:t>
            </a:r>
            <a:r>
              <a:rPr lang="fr-CA" dirty="0"/>
              <a:t>une page trop lourde</a:t>
            </a:r>
          </a:p>
          <a:p>
            <a:pPr lvl="1"/>
            <a:r>
              <a:rPr lang="fr-CA" dirty="0" smtClean="0"/>
              <a:t>Utiliser </a:t>
            </a:r>
            <a:r>
              <a:rPr lang="fr-CA" dirty="0"/>
              <a:t>des technologies non-standard</a:t>
            </a:r>
          </a:p>
          <a:p>
            <a:pPr lvl="1"/>
            <a:r>
              <a:rPr lang="fr-CA" dirty="0" smtClean="0"/>
              <a:t>Ne </a:t>
            </a:r>
            <a:r>
              <a:rPr lang="fr-CA" dirty="0"/>
              <a:t>pas proposer de barre de navigation</a:t>
            </a:r>
          </a:p>
          <a:p>
            <a:pPr lvl="1"/>
            <a:r>
              <a:rPr lang="fr-CA" dirty="0" smtClean="0"/>
              <a:t>Mettre </a:t>
            </a:r>
            <a:r>
              <a:rPr lang="fr-CA" dirty="0"/>
              <a:t>trop de choix</a:t>
            </a:r>
          </a:p>
          <a:p>
            <a:pPr lvl="1"/>
            <a:r>
              <a:rPr lang="fr-CA" dirty="0" smtClean="0"/>
              <a:t>Ne </a:t>
            </a:r>
            <a:r>
              <a:rPr lang="fr-CA" dirty="0"/>
              <a:t>pas être à jour</a:t>
            </a:r>
          </a:p>
          <a:p>
            <a:pPr lvl="1"/>
            <a:r>
              <a:rPr lang="fr-CA" dirty="0" smtClean="0"/>
              <a:t>Les </a:t>
            </a:r>
            <a:r>
              <a:rPr lang="fr-CA" dirty="0"/>
              <a:t>fausses bonnes idées / ne soyez pas téméraires</a:t>
            </a:r>
          </a:p>
          <a:p>
            <a:pPr lvl="1"/>
            <a:endParaRPr lang="fr-CA" dirty="0"/>
          </a:p>
        </p:txBody>
      </p:sp>
      <p:sp>
        <p:nvSpPr>
          <p:cNvPr id="4" name="Rounded Rectangle 5"/>
          <p:cNvSpPr/>
          <p:nvPr/>
        </p:nvSpPr>
        <p:spPr>
          <a:xfrm>
            <a:off x="701675" y="6160219"/>
            <a:ext cx="7667624" cy="3651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6"/>
          <p:cNvSpPr/>
          <p:nvPr/>
        </p:nvSpPr>
        <p:spPr>
          <a:xfrm>
            <a:off x="774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8"/>
          <p:cNvSpPr/>
          <p:nvPr/>
        </p:nvSpPr>
        <p:spPr>
          <a:xfrm>
            <a:off x="1650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11"/>
          <p:cNvSpPr/>
          <p:nvPr/>
        </p:nvSpPr>
        <p:spPr>
          <a:xfrm>
            <a:off x="1358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12"/>
          <p:cNvSpPr/>
          <p:nvPr/>
        </p:nvSpPr>
        <p:spPr>
          <a:xfrm>
            <a:off x="1943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13"/>
          <p:cNvSpPr/>
          <p:nvPr/>
        </p:nvSpPr>
        <p:spPr>
          <a:xfrm>
            <a:off x="22351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8"/>
          <p:cNvSpPr/>
          <p:nvPr/>
        </p:nvSpPr>
        <p:spPr>
          <a:xfrm>
            <a:off x="1066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83313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a:t>Architecture d’un site Web - </a:t>
            </a:r>
            <a:r>
              <a:rPr lang="fr-CA" dirty="0" smtClean="0"/>
              <a:t>Navigation</a:t>
            </a:r>
            <a:endParaRPr lang="fr-CA" dirty="0"/>
          </a:p>
        </p:txBody>
      </p:sp>
      <p:sp>
        <p:nvSpPr>
          <p:cNvPr id="3" name="Espace réservé du contenu 2"/>
          <p:cNvSpPr>
            <a:spLocks noGrp="1"/>
          </p:cNvSpPr>
          <p:nvPr>
            <p:ph idx="1"/>
          </p:nvPr>
        </p:nvSpPr>
        <p:spPr>
          <a:xfrm>
            <a:off x="838200" y="2038388"/>
            <a:ext cx="7982272" cy="3951337"/>
          </a:xfrm>
        </p:spPr>
        <p:txBody>
          <a:bodyPr>
            <a:normAutofit/>
          </a:bodyPr>
          <a:lstStyle/>
          <a:p>
            <a:r>
              <a:rPr lang="fr-CA" dirty="0" smtClean="0"/>
              <a:t>Normalement, le chemin que l’utilisateur doit emprunté pour réaliser la tâche qu’il veut doit être évidente. S’il ne trouve pas ce qu’il cherche, cela implique une mauvaise conception de votre part.</a:t>
            </a:r>
          </a:p>
          <a:p>
            <a:pPr marL="365760" indent="-256032" fontAlgn="auto">
              <a:spcAft>
                <a:spcPts val="0"/>
              </a:spcAft>
              <a:buFont typeface="Wingdings 3"/>
              <a:buChar char=""/>
              <a:defRPr/>
            </a:pPr>
            <a:endParaRPr lang="fr-FR" b="1" dirty="0" smtClean="0"/>
          </a:p>
        </p:txBody>
      </p:sp>
      <p:sp>
        <p:nvSpPr>
          <p:cNvPr id="4" name="Rounded Rectangle 5"/>
          <p:cNvSpPr/>
          <p:nvPr/>
        </p:nvSpPr>
        <p:spPr>
          <a:xfrm>
            <a:off x="701675" y="6160219"/>
            <a:ext cx="7667624" cy="3651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6"/>
          <p:cNvSpPr/>
          <p:nvPr/>
        </p:nvSpPr>
        <p:spPr>
          <a:xfrm>
            <a:off x="774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8"/>
          <p:cNvSpPr/>
          <p:nvPr/>
        </p:nvSpPr>
        <p:spPr>
          <a:xfrm>
            <a:off x="1650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11"/>
          <p:cNvSpPr/>
          <p:nvPr/>
        </p:nvSpPr>
        <p:spPr>
          <a:xfrm>
            <a:off x="1358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12"/>
          <p:cNvSpPr/>
          <p:nvPr/>
        </p:nvSpPr>
        <p:spPr>
          <a:xfrm>
            <a:off x="1943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13"/>
          <p:cNvSpPr/>
          <p:nvPr/>
        </p:nvSpPr>
        <p:spPr>
          <a:xfrm>
            <a:off x="22351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14"/>
          <p:cNvSpPr/>
          <p:nvPr/>
        </p:nvSpPr>
        <p:spPr>
          <a:xfrm>
            <a:off x="25272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8"/>
          <p:cNvSpPr/>
          <p:nvPr/>
        </p:nvSpPr>
        <p:spPr>
          <a:xfrm>
            <a:off x="1066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99383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a:t>Architecture d’un site Web - </a:t>
            </a:r>
            <a:r>
              <a:rPr lang="fr-CA" dirty="0" smtClean="0"/>
              <a:t>Navigation</a:t>
            </a:r>
            <a:endParaRPr lang="fr-CA" dirty="0"/>
          </a:p>
        </p:txBody>
      </p:sp>
      <p:sp>
        <p:nvSpPr>
          <p:cNvPr id="3" name="Espace réservé du contenu 2"/>
          <p:cNvSpPr>
            <a:spLocks noGrp="1"/>
          </p:cNvSpPr>
          <p:nvPr>
            <p:ph idx="1"/>
          </p:nvPr>
        </p:nvSpPr>
        <p:spPr>
          <a:xfrm>
            <a:off x="838200" y="2038388"/>
            <a:ext cx="7982272" cy="3951337"/>
          </a:xfrm>
        </p:spPr>
        <p:txBody>
          <a:bodyPr>
            <a:normAutofit fontScale="70000" lnSpcReduction="20000"/>
          </a:bodyPr>
          <a:lstStyle/>
          <a:p>
            <a:pPr marL="109728" indent="0" fontAlgn="auto">
              <a:spcAft>
                <a:spcPts val="0"/>
              </a:spcAft>
              <a:buNone/>
              <a:defRPr/>
            </a:pPr>
            <a:endParaRPr lang="fr-FR" b="1" dirty="0" smtClean="0"/>
          </a:p>
          <a:p>
            <a:pPr marL="365760" indent="-256032" fontAlgn="auto">
              <a:spcAft>
                <a:spcPts val="0"/>
              </a:spcAft>
              <a:buFont typeface="Wingdings 3"/>
              <a:buChar char=""/>
              <a:defRPr/>
            </a:pPr>
            <a:r>
              <a:rPr lang="fr-FR" b="1" dirty="0" smtClean="0"/>
              <a:t>Définissez </a:t>
            </a:r>
            <a:r>
              <a:rPr lang="fr-FR" b="1" dirty="0"/>
              <a:t>vos rubriques principales</a:t>
            </a:r>
            <a:r>
              <a:rPr lang="fr-FR" dirty="0"/>
              <a:t/>
            </a:r>
            <a:br>
              <a:rPr lang="fr-FR" dirty="0"/>
            </a:br>
            <a:r>
              <a:rPr lang="fr-FR" dirty="0"/>
              <a:t>Chaque thème représentera une rubrique de votre site.</a:t>
            </a:r>
            <a:br>
              <a:rPr lang="fr-FR" dirty="0"/>
            </a:br>
            <a:r>
              <a:rPr lang="fr-FR" dirty="0"/>
              <a:t>Chacune de vos rubriques doit contenir assez d'informations pour pouvoir les présenter en thèmes logiques sur d'autres pages de niveau inférieur.</a:t>
            </a:r>
          </a:p>
          <a:p>
            <a:pPr marL="365760" indent="-256032" fontAlgn="auto">
              <a:spcAft>
                <a:spcPts val="0"/>
              </a:spcAft>
              <a:buFont typeface="Wingdings 3"/>
              <a:buChar char=""/>
              <a:defRPr/>
            </a:pPr>
            <a:endParaRPr lang="fr-FR" dirty="0"/>
          </a:p>
          <a:p>
            <a:pPr marL="365760" indent="-256032" fontAlgn="auto">
              <a:spcAft>
                <a:spcPts val="0"/>
              </a:spcAft>
              <a:buFont typeface="Wingdings 3"/>
              <a:buChar char=""/>
              <a:defRPr/>
            </a:pPr>
            <a:r>
              <a:rPr lang="fr-FR" b="1" dirty="0"/>
              <a:t>Hiérarchisez vos informations à l'intérieur de vos rubriques principales</a:t>
            </a:r>
            <a:r>
              <a:rPr lang="fr-FR" dirty="0"/>
              <a:t/>
            </a:r>
            <a:br>
              <a:rPr lang="fr-FR" dirty="0"/>
            </a:br>
            <a:r>
              <a:rPr lang="fr-FR" dirty="0"/>
              <a:t>Chaque groupe d'informations représentera une sous-rubrique.</a:t>
            </a:r>
            <a:br>
              <a:rPr lang="fr-FR" dirty="0"/>
            </a:br>
            <a:r>
              <a:rPr lang="fr-FR" dirty="0"/>
              <a:t>Pour chaque rubrique, vous pouvez proposer jusqu'à 7 sous-rubriques.</a:t>
            </a:r>
          </a:p>
          <a:p>
            <a:pPr marL="365760" indent="-256032" fontAlgn="auto">
              <a:spcAft>
                <a:spcPts val="0"/>
              </a:spcAft>
              <a:buFont typeface="Wingdings 3"/>
              <a:buChar char=""/>
              <a:defRPr/>
            </a:pPr>
            <a:endParaRPr lang="fr-FR" dirty="0"/>
          </a:p>
          <a:p>
            <a:pPr marL="365760" indent="-256032" fontAlgn="auto">
              <a:spcAft>
                <a:spcPts val="0"/>
              </a:spcAft>
              <a:buFont typeface="Wingdings 3"/>
              <a:buChar char=""/>
              <a:defRPr/>
            </a:pPr>
            <a:r>
              <a:rPr lang="fr-FR" b="1" dirty="0">
                <a:solidFill>
                  <a:srgbClr val="C00000"/>
                </a:solidFill>
              </a:rPr>
              <a:t>La règle des trois clics </a:t>
            </a:r>
          </a:p>
          <a:p>
            <a:pPr marL="365760" indent="-256032" fontAlgn="auto">
              <a:spcAft>
                <a:spcPts val="0"/>
              </a:spcAft>
              <a:buFont typeface="Wingdings 3"/>
              <a:buNone/>
              <a:defRPr/>
            </a:pPr>
            <a:r>
              <a:rPr lang="fr-FR" b="1" dirty="0"/>
              <a:t>	</a:t>
            </a:r>
            <a:r>
              <a:rPr lang="fr-FR" dirty="0"/>
              <a:t>Ca suggère que l’utilisateur d’un site web doit pouvoir trouver l’information avec pas plus de 3 clicks de souris. C’est basé sur le fait qu’un utilisateur d’un site deviens frustré et quitte souvent le site s’il ne trouve pas l’information en 3 clicks</a:t>
            </a:r>
          </a:p>
          <a:p>
            <a:endParaRPr lang="fr-CA" dirty="0"/>
          </a:p>
        </p:txBody>
      </p:sp>
      <p:sp>
        <p:nvSpPr>
          <p:cNvPr id="4" name="Rounded Rectangle 5"/>
          <p:cNvSpPr/>
          <p:nvPr/>
        </p:nvSpPr>
        <p:spPr>
          <a:xfrm>
            <a:off x="701675" y="6160219"/>
            <a:ext cx="7667624" cy="3651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6"/>
          <p:cNvSpPr/>
          <p:nvPr/>
        </p:nvSpPr>
        <p:spPr>
          <a:xfrm>
            <a:off x="774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8"/>
          <p:cNvSpPr/>
          <p:nvPr/>
        </p:nvSpPr>
        <p:spPr>
          <a:xfrm>
            <a:off x="1650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11"/>
          <p:cNvSpPr/>
          <p:nvPr/>
        </p:nvSpPr>
        <p:spPr>
          <a:xfrm>
            <a:off x="1358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12"/>
          <p:cNvSpPr/>
          <p:nvPr/>
        </p:nvSpPr>
        <p:spPr>
          <a:xfrm>
            <a:off x="1943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13"/>
          <p:cNvSpPr/>
          <p:nvPr/>
        </p:nvSpPr>
        <p:spPr>
          <a:xfrm>
            <a:off x="22351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14"/>
          <p:cNvSpPr/>
          <p:nvPr/>
        </p:nvSpPr>
        <p:spPr>
          <a:xfrm>
            <a:off x="25272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8"/>
          <p:cNvSpPr/>
          <p:nvPr/>
        </p:nvSpPr>
        <p:spPr>
          <a:xfrm>
            <a:off x="1066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03272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Espace réservé du contenu 9"/>
          <p:cNvGraphicFramePr>
            <a:graphicFrameLocks noGrp="1"/>
          </p:cNvGraphicFramePr>
          <p:nvPr>
            <p:ph sz="half" idx="4294967295"/>
          </p:nvPr>
        </p:nvGraphicFramePr>
        <p:xfrm>
          <a:off x="250825" y="1341438"/>
          <a:ext cx="4033838" cy="5369302"/>
        </p:xfrm>
        <a:graphic>
          <a:graphicData uri="http://schemas.openxmlformats.org/drawingml/2006/table">
            <a:tbl>
              <a:tblPr firstRow="1" bandRow="1">
                <a:tableStyleId>{22838BEF-8BB2-4498-84A7-C5851F593DF1}</a:tableStyleId>
              </a:tblPr>
              <a:tblGrid>
                <a:gridCol w="1138037"/>
                <a:gridCol w="2895801"/>
              </a:tblGrid>
              <a:tr h="370796">
                <a:tc>
                  <a:txBody>
                    <a:bodyPr/>
                    <a:lstStyle/>
                    <a:p>
                      <a:r>
                        <a:rPr lang="fr-FR" sz="1800" dirty="0" smtClean="0"/>
                        <a:t>Niveaux</a:t>
                      </a:r>
                      <a:endParaRPr lang="fr-FR" sz="1800" dirty="0"/>
                    </a:p>
                  </a:txBody>
                  <a:tcPr marL="91472" marR="91472" marT="45715" marB="45715"/>
                </a:tc>
                <a:tc>
                  <a:txBody>
                    <a:bodyPr/>
                    <a:lstStyle/>
                    <a:p>
                      <a:r>
                        <a:rPr lang="fr-FR" sz="1800" dirty="0" smtClean="0"/>
                        <a:t>Descriptions</a:t>
                      </a:r>
                      <a:endParaRPr lang="fr-FR" sz="1800" dirty="0"/>
                    </a:p>
                  </a:txBody>
                  <a:tcPr marL="91472" marR="91472" marT="45715" marB="45715"/>
                </a:tc>
              </a:tr>
              <a:tr h="822863">
                <a:tc>
                  <a:txBody>
                    <a:bodyPr/>
                    <a:lstStyle/>
                    <a:p>
                      <a:r>
                        <a:rPr lang="fr-FR" sz="1800" dirty="0" smtClean="0"/>
                        <a:t>Niveau 1</a:t>
                      </a:r>
                      <a:endParaRPr lang="fr-FR" sz="1800" dirty="0"/>
                    </a:p>
                  </a:txBody>
                  <a:tcPr marL="91472" marR="91472" marT="45715" marB="4571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kern="1200" dirty="0" smtClean="0"/>
                        <a:t>Le sommet de votre hiérarchie commence par la page d'accueil.</a:t>
                      </a:r>
                      <a:endParaRPr lang="fr-FR" sz="1600" b="0" dirty="0"/>
                    </a:p>
                  </a:txBody>
                  <a:tcPr marL="91472" marR="91472" marT="45715" marB="45715"/>
                </a:tc>
              </a:tr>
              <a:tr h="1554296">
                <a:tc>
                  <a:txBody>
                    <a:bodyPr/>
                    <a:lstStyle/>
                    <a:p>
                      <a:r>
                        <a:rPr lang="fr-FR" sz="1800" dirty="0" smtClean="0"/>
                        <a:t>Niveau 2</a:t>
                      </a:r>
                    </a:p>
                  </a:txBody>
                  <a:tcPr marL="91472" marR="91472" marT="45715" marB="4571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kern="1200" dirty="0" smtClean="0"/>
                        <a:t>Présentation vos rubriques principales d'une manière générale et un sommaire interne à la rubrique. Ce sont des pages d'orientation.</a:t>
                      </a:r>
                      <a:endParaRPr lang="fr-FR" sz="1600" b="0" dirty="0"/>
                    </a:p>
                  </a:txBody>
                  <a:tcPr marL="91472" marR="91472" marT="45715" marB="45715"/>
                </a:tc>
              </a:tr>
              <a:tr h="1310485">
                <a:tc>
                  <a:txBody>
                    <a:bodyPr/>
                    <a:lstStyle/>
                    <a:p>
                      <a:r>
                        <a:rPr lang="fr-FR" sz="1800" dirty="0" smtClean="0"/>
                        <a:t>Niveau 3 </a:t>
                      </a:r>
                      <a:endParaRPr lang="fr-FR" sz="1800" dirty="0"/>
                    </a:p>
                  </a:txBody>
                  <a:tcPr marL="91472" marR="91472" marT="45715" marB="45715"/>
                </a:tc>
                <a:tc>
                  <a:txBody>
                    <a:bodyPr/>
                    <a:lstStyle/>
                    <a:p>
                      <a:r>
                        <a:rPr lang="fr-FR" sz="1600" kern="1200" dirty="0" smtClean="0"/>
                        <a:t>Présentation détaillée de vos rubriques principales.</a:t>
                      </a:r>
                      <a:br>
                        <a:rPr lang="fr-FR" sz="1600" kern="1200" dirty="0" smtClean="0"/>
                      </a:br>
                      <a:r>
                        <a:rPr lang="fr-FR" sz="1600" kern="1200" dirty="0" smtClean="0"/>
                        <a:t>Ces sous-rubriques sont exclusivement des pages d'informations</a:t>
                      </a:r>
                      <a:endParaRPr lang="fr-FR" sz="1600" b="0" dirty="0"/>
                    </a:p>
                  </a:txBody>
                  <a:tcPr marL="91472" marR="91472" marT="45715" marB="45715"/>
                </a:tc>
              </a:tr>
              <a:tr h="1310485">
                <a:tc>
                  <a:txBody>
                    <a:bodyPr/>
                    <a:lstStyle/>
                    <a:p>
                      <a:r>
                        <a:rPr lang="fr-FR" sz="1800" dirty="0" smtClean="0"/>
                        <a:t>Niveau 4</a:t>
                      </a:r>
                      <a:endParaRPr lang="fr-FR" sz="1800" dirty="0"/>
                    </a:p>
                  </a:txBody>
                  <a:tcPr marL="91472" marR="91472" marT="45715" marB="45715"/>
                </a:tc>
                <a:tc>
                  <a:txBody>
                    <a:bodyPr/>
                    <a:lstStyle/>
                    <a:p>
                      <a:r>
                        <a:rPr lang="fr-FR" sz="1600" kern="1200" dirty="0" smtClean="0"/>
                        <a:t>Présentation des sous-sous-rubriques.</a:t>
                      </a:r>
                      <a:br>
                        <a:rPr lang="fr-FR" sz="1600" kern="1200" dirty="0" smtClean="0"/>
                      </a:br>
                      <a:r>
                        <a:rPr lang="fr-FR" sz="1600" kern="1200" dirty="0" smtClean="0"/>
                        <a:t>A prévoir si les pages de niveau 3 sont trop denses en informations.</a:t>
                      </a:r>
                      <a:endParaRPr lang="fr-FR" sz="1600" b="0" dirty="0"/>
                    </a:p>
                  </a:txBody>
                  <a:tcPr marL="91472" marR="91472" marT="45715" marB="45715"/>
                </a:tc>
              </a:tr>
            </a:tbl>
          </a:graphicData>
        </a:graphic>
      </p:graphicFrame>
      <p:sp>
        <p:nvSpPr>
          <p:cNvPr id="2" name="Titre 1"/>
          <p:cNvSpPr>
            <a:spLocks noGrp="1"/>
          </p:cNvSpPr>
          <p:nvPr>
            <p:ph type="title"/>
          </p:nvPr>
        </p:nvSpPr>
        <p:spPr>
          <a:xfrm>
            <a:off x="457200" y="274638"/>
            <a:ext cx="8229600" cy="850106"/>
          </a:xfrm>
        </p:spPr>
        <p:txBody>
          <a:bodyPr/>
          <a:lstStyle/>
          <a:p>
            <a:pPr fontAlgn="auto">
              <a:spcAft>
                <a:spcPts val="0"/>
              </a:spcAft>
              <a:defRPr/>
            </a:pPr>
            <a:r>
              <a:rPr lang="fr-CA" dirty="0"/>
              <a:t>Architecture d’un site Web - Arborescence</a:t>
            </a:r>
            <a:endParaRPr lang="fr-FR" dirty="0"/>
          </a:p>
        </p:txBody>
      </p:sp>
      <p:pic>
        <p:nvPicPr>
          <p:cNvPr id="27673" name="Picture 2" descr="arborescence site we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0563" y="1989138"/>
            <a:ext cx="4427537"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le 5"/>
          <p:cNvSpPr/>
          <p:nvPr/>
        </p:nvSpPr>
        <p:spPr>
          <a:xfrm>
            <a:off x="701675" y="6160219"/>
            <a:ext cx="7667624" cy="3651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6"/>
          <p:cNvSpPr/>
          <p:nvPr/>
        </p:nvSpPr>
        <p:spPr>
          <a:xfrm>
            <a:off x="774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1650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1"/>
          <p:cNvSpPr/>
          <p:nvPr/>
        </p:nvSpPr>
        <p:spPr>
          <a:xfrm>
            <a:off x="1358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2"/>
          <p:cNvSpPr/>
          <p:nvPr/>
        </p:nvSpPr>
        <p:spPr>
          <a:xfrm>
            <a:off x="1943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3"/>
          <p:cNvSpPr/>
          <p:nvPr/>
        </p:nvSpPr>
        <p:spPr>
          <a:xfrm>
            <a:off x="22351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4"/>
          <p:cNvSpPr/>
          <p:nvPr/>
        </p:nvSpPr>
        <p:spPr>
          <a:xfrm>
            <a:off x="25272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6"/>
          <p:cNvSpPr/>
          <p:nvPr/>
        </p:nvSpPr>
        <p:spPr>
          <a:xfrm>
            <a:off x="28193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8"/>
          <p:cNvSpPr/>
          <p:nvPr/>
        </p:nvSpPr>
        <p:spPr>
          <a:xfrm>
            <a:off x="1066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6745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a:t>Architecture d’un site Web - Arborescence</a:t>
            </a:r>
          </a:p>
        </p:txBody>
      </p:sp>
      <p:sp>
        <p:nvSpPr>
          <p:cNvPr id="3" name="Espace réservé du contenu 2"/>
          <p:cNvSpPr>
            <a:spLocks noGrp="1"/>
          </p:cNvSpPr>
          <p:nvPr>
            <p:ph idx="1"/>
          </p:nvPr>
        </p:nvSpPr>
        <p:spPr>
          <a:xfrm>
            <a:off x="838200" y="2038388"/>
            <a:ext cx="4525888" cy="3951337"/>
          </a:xfrm>
        </p:spPr>
        <p:txBody>
          <a:bodyPr>
            <a:normAutofit fontScale="70000" lnSpcReduction="20000"/>
          </a:bodyPr>
          <a:lstStyle/>
          <a:p>
            <a:r>
              <a:rPr lang="fr-CA" b="1" dirty="0" smtClean="0"/>
              <a:t>La </a:t>
            </a:r>
            <a:r>
              <a:rPr lang="fr-CA" b="1" dirty="0"/>
              <a:t>structure linéaire</a:t>
            </a:r>
            <a:r>
              <a:rPr lang="fr-CA" dirty="0"/>
              <a:t> est très facile à retenir et doit être favorisée lorsque le site a beaucoup de profondeur avec un contenu linéaire. Cette structure est très utilisée dans l'enseignement en ligne (</a:t>
            </a:r>
            <a:r>
              <a:rPr lang="fr-CA" dirty="0" err="1"/>
              <a:t>e_learning</a:t>
            </a:r>
            <a:r>
              <a:rPr lang="fr-CA" dirty="0" smtClean="0"/>
              <a:t>).</a:t>
            </a:r>
          </a:p>
          <a:p>
            <a:r>
              <a:rPr lang="fr-CA" dirty="0" smtClean="0"/>
              <a:t> </a:t>
            </a:r>
            <a:r>
              <a:rPr lang="fr-CA" dirty="0"/>
              <a:t>L'inconvénient, le visiteur ne sait plus où il est dans la suite de pages et à défaut d'un menu pour le retour à l'accueil, il quitte avant d'avoir utilisé le bouton "précédent" un nombre de fois suffisant à lui permettre de revenir au début du </a:t>
            </a:r>
            <a:r>
              <a:rPr lang="fr-CA" dirty="0" err="1"/>
              <a:t>tunel</a:t>
            </a:r>
            <a:r>
              <a:rPr lang="fr-CA" dirty="0"/>
              <a:t>. </a:t>
            </a:r>
            <a:endParaRPr lang="fr-CA" dirty="0" smtClean="0"/>
          </a:p>
          <a:p>
            <a:r>
              <a:rPr lang="fr-CA" dirty="0" smtClean="0"/>
              <a:t>Cette </a:t>
            </a:r>
            <a:r>
              <a:rPr lang="fr-CA" dirty="0"/>
              <a:t>structure a le désavantage de ne pas permettre facilement l'accès direct à une page de la séquence et d'être incapable de savoir le nombre de pages à venir. Les présentations "PowerPoint" sont de ce type. </a:t>
            </a:r>
          </a:p>
        </p:txBody>
      </p:sp>
      <p:pic>
        <p:nvPicPr>
          <p:cNvPr id="1026" name="Picture 2" descr="http://www.cvm.qc.ca/mlaflamme/comm_e/Interfac/lineaire01%5B1%5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3942" y="2492896"/>
            <a:ext cx="4224464" cy="1584176"/>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5"/>
          <p:cNvSpPr/>
          <p:nvPr/>
        </p:nvSpPr>
        <p:spPr>
          <a:xfrm>
            <a:off x="701675" y="6160219"/>
            <a:ext cx="7667624" cy="3651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6"/>
          <p:cNvSpPr/>
          <p:nvPr/>
        </p:nvSpPr>
        <p:spPr>
          <a:xfrm>
            <a:off x="774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8"/>
          <p:cNvSpPr/>
          <p:nvPr/>
        </p:nvSpPr>
        <p:spPr>
          <a:xfrm>
            <a:off x="1650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11"/>
          <p:cNvSpPr/>
          <p:nvPr/>
        </p:nvSpPr>
        <p:spPr>
          <a:xfrm>
            <a:off x="1358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12"/>
          <p:cNvSpPr/>
          <p:nvPr/>
        </p:nvSpPr>
        <p:spPr>
          <a:xfrm>
            <a:off x="1943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13"/>
          <p:cNvSpPr/>
          <p:nvPr/>
        </p:nvSpPr>
        <p:spPr>
          <a:xfrm>
            <a:off x="22351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4"/>
          <p:cNvSpPr/>
          <p:nvPr/>
        </p:nvSpPr>
        <p:spPr>
          <a:xfrm>
            <a:off x="25272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6"/>
          <p:cNvSpPr/>
          <p:nvPr/>
        </p:nvSpPr>
        <p:spPr>
          <a:xfrm>
            <a:off x="28193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8"/>
          <p:cNvSpPr/>
          <p:nvPr/>
        </p:nvSpPr>
        <p:spPr>
          <a:xfrm>
            <a:off x="1066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83105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a:t>Architecture d’un site Web - Arborescence</a:t>
            </a:r>
          </a:p>
        </p:txBody>
      </p:sp>
      <p:sp>
        <p:nvSpPr>
          <p:cNvPr id="3" name="Espace réservé du contenu 2"/>
          <p:cNvSpPr>
            <a:spLocks noGrp="1"/>
          </p:cNvSpPr>
          <p:nvPr>
            <p:ph idx="1"/>
          </p:nvPr>
        </p:nvSpPr>
        <p:spPr>
          <a:xfrm>
            <a:off x="395536" y="2038388"/>
            <a:ext cx="5544616" cy="3951337"/>
          </a:xfrm>
        </p:spPr>
        <p:txBody>
          <a:bodyPr>
            <a:normAutofit fontScale="92500" lnSpcReduction="20000"/>
          </a:bodyPr>
          <a:lstStyle/>
          <a:p>
            <a:r>
              <a:rPr lang="fr-CA" b="1" dirty="0" smtClean="0"/>
              <a:t>La </a:t>
            </a:r>
            <a:r>
              <a:rPr lang="fr-CA" b="1" dirty="0"/>
              <a:t>structure hiérarchique</a:t>
            </a:r>
            <a:r>
              <a:rPr lang="fr-CA" dirty="0"/>
              <a:t> est souvent utilisée pour un site dont le contenu est très structuré et dont la structure est facile à comprendre. Un catalogue de produits peut très bien utiliser cette structure. </a:t>
            </a:r>
            <a:r>
              <a:rPr lang="fr-CA" dirty="0" smtClean="0"/>
              <a:t>Cette </a:t>
            </a:r>
            <a:r>
              <a:rPr lang="fr-CA" dirty="0"/>
              <a:t>structure doit cependant toujours indiquer où le visiteur se trouve. Lorsque le nombre d'échelons (niveaux) et leurs subdivisions sont élevés, le retour s'il n'est pas prévu par un hyperlien direct et les déplacements vers une page d'une autre branche deviennent longs et fastidieux.</a:t>
            </a:r>
            <a:br>
              <a:rPr lang="fr-CA" dirty="0"/>
            </a:br>
            <a:endParaRPr lang="fr-CA" dirty="0"/>
          </a:p>
        </p:txBody>
      </p:sp>
      <p:pic>
        <p:nvPicPr>
          <p:cNvPr id="2050" name="Picture 2" descr="http://www.cvm.qc.ca/mlaflamme/comm_e/Interfac/hierarchique01%5B1%5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2035399"/>
            <a:ext cx="2977776" cy="2977777"/>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5"/>
          <p:cNvSpPr/>
          <p:nvPr/>
        </p:nvSpPr>
        <p:spPr>
          <a:xfrm>
            <a:off x="701675" y="6160219"/>
            <a:ext cx="7667624" cy="3651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6"/>
          <p:cNvSpPr/>
          <p:nvPr/>
        </p:nvSpPr>
        <p:spPr>
          <a:xfrm>
            <a:off x="774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8"/>
          <p:cNvSpPr/>
          <p:nvPr/>
        </p:nvSpPr>
        <p:spPr>
          <a:xfrm>
            <a:off x="1650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11"/>
          <p:cNvSpPr/>
          <p:nvPr/>
        </p:nvSpPr>
        <p:spPr>
          <a:xfrm>
            <a:off x="1358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12"/>
          <p:cNvSpPr/>
          <p:nvPr/>
        </p:nvSpPr>
        <p:spPr>
          <a:xfrm>
            <a:off x="1943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13"/>
          <p:cNvSpPr/>
          <p:nvPr/>
        </p:nvSpPr>
        <p:spPr>
          <a:xfrm>
            <a:off x="22351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4"/>
          <p:cNvSpPr/>
          <p:nvPr/>
        </p:nvSpPr>
        <p:spPr>
          <a:xfrm>
            <a:off x="25272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6"/>
          <p:cNvSpPr/>
          <p:nvPr/>
        </p:nvSpPr>
        <p:spPr>
          <a:xfrm>
            <a:off x="28193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7"/>
          <p:cNvSpPr/>
          <p:nvPr/>
        </p:nvSpPr>
        <p:spPr>
          <a:xfrm>
            <a:off x="31114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8"/>
          <p:cNvSpPr/>
          <p:nvPr/>
        </p:nvSpPr>
        <p:spPr>
          <a:xfrm>
            <a:off x="1066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22546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a:t>Architecture d’un site Web - Arborescence</a:t>
            </a:r>
          </a:p>
        </p:txBody>
      </p:sp>
      <p:sp>
        <p:nvSpPr>
          <p:cNvPr id="3" name="Espace réservé du contenu 2"/>
          <p:cNvSpPr>
            <a:spLocks noGrp="1"/>
          </p:cNvSpPr>
          <p:nvPr>
            <p:ph idx="1"/>
          </p:nvPr>
        </p:nvSpPr>
        <p:spPr>
          <a:xfrm>
            <a:off x="838200" y="2038388"/>
            <a:ext cx="4525888" cy="3951337"/>
          </a:xfrm>
        </p:spPr>
        <p:txBody>
          <a:bodyPr>
            <a:normAutofit fontScale="92500" lnSpcReduction="20000"/>
          </a:bodyPr>
          <a:lstStyle/>
          <a:p>
            <a:r>
              <a:rPr lang="fr-CA" b="1" dirty="0"/>
              <a:t>L'absence de structure</a:t>
            </a:r>
            <a:r>
              <a:rPr lang="fr-CA" dirty="0"/>
              <a:t/>
            </a:r>
            <a:br>
              <a:rPr lang="fr-CA" dirty="0"/>
            </a:br>
            <a:r>
              <a:rPr lang="fr-CA" dirty="0"/>
              <a:t>Le Web est un vrai labyrinthe. Si vous choisissez de structurer votre site de cette façon, c'est sans doute pour laisser toute la </a:t>
            </a:r>
            <a:r>
              <a:rPr lang="fr-CA" b="1" dirty="0"/>
              <a:t>liberté</a:t>
            </a:r>
            <a:r>
              <a:rPr lang="fr-CA" dirty="0"/>
              <a:t> à l'internaute d'aller où il le veut bien.</a:t>
            </a:r>
          </a:p>
          <a:p>
            <a:r>
              <a:rPr lang="fr-CA" dirty="0" smtClean="0"/>
              <a:t>Après </a:t>
            </a:r>
            <a:r>
              <a:rPr lang="fr-CA" dirty="0"/>
              <a:t>une année d'ajouts et de mises à jour, votre site a souvent tendance à ressembler à cette structure. C'est entre autres pour cette raison que vous devez prévoir un budget pour une refonte à tous les deux ans.</a:t>
            </a:r>
          </a:p>
          <a:p>
            <a:endParaRPr lang="fr-CA" dirty="0"/>
          </a:p>
        </p:txBody>
      </p:sp>
      <p:pic>
        <p:nvPicPr>
          <p:cNvPr id="3074" name="Picture 2" descr="http://www.cvm.qc.ca/mlaflamme/comm_e/Interfac/labyri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224" y="1844824"/>
            <a:ext cx="2286000" cy="2381251"/>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5"/>
          <p:cNvSpPr/>
          <p:nvPr/>
        </p:nvSpPr>
        <p:spPr>
          <a:xfrm>
            <a:off x="701675" y="6160219"/>
            <a:ext cx="7667624" cy="3651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6"/>
          <p:cNvSpPr/>
          <p:nvPr/>
        </p:nvSpPr>
        <p:spPr>
          <a:xfrm>
            <a:off x="774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8"/>
          <p:cNvSpPr/>
          <p:nvPr/>
        </p:nvSpPr>
        <p:spPr>
          <a:xfrm>
            <a:off x="1650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11"/>
          <p:cNvSpPr/>
          <p:nvPr/>
        </p:nvSpPr>
        <p:spPr>
          <a:xfrm>
            <a:off x="1358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12"/>
          <p:cNvSpPr/>
          <p:nvPr/>
        </p:nvSpPr>
        <p:spPr>
          <a:xfrm>
            <a:off x="1943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13"/>
          <p:cNvSpPr/>
          <p:nvPr/>
        </p:nvSpPr>
        <p:spPr>
          <a:xfrm>
            <a:off x="22351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4"/>
          <p:cNvSpPr/>
          <p:nvPr/>
        </p:nvSpPr>
        <p:spPr>
          <a:xfrm>
            <a:off x="25272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6"/>
          <p:cNvSpPr/>
          <p:nvPr/>
        </p:nvSpPr>
        <p:spPr>
          <a:xfrm>
            <a:off x="28193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7"/>
          <p:cNvSpPr/>
          <p:nvPr/>
        </p:nvSpPr>
        <p:spPr>
          <a:xfrm>
            <a:off x="31114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8"/>
          <p:cNvSpPr/>
          <p:nvPr/>
        </p:nvSpPr>
        <p:spPr>
          <a:xfrm>
            <a:off x="1066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95631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Espace réservé du contenu 2"/>
          <p:cNvSpPr>
            <a:spLocks noGrp="1"/>
          </p:cNvSpPr>
          <p:nvPr>
            <p:ph idx="1"/>
          </p:nvPr>
        </p:nvSpPr>
        <p:spPr/>
        <p:txBody>
          <a:bodyPr/>
          <a:lstStyle/>
          <a:p>
            <a:pPr>
              <a:buFont typeface="Wingdings 3" pitchFamily="18" charset="2"/>
              <a:buNone/>
            </a:pPr>
            <a:endParaRPr lang="fr-FR" smtClean="0"/>
          </a:p>
          <a:p>
            <a:pPr>
              <a:buFont typeface="Wingdings 3" pitchFamily="18" charset="2"/>
              <a:buNone/>
            </a:pPr>
            <a:r>
              <a:rPr lang="fr-FR" smtClean="0"/>
              <a:t>			</a:t>
            </a:r>
            <a:r>
              <a:rPr lang="fr-FR" b="1" u="sng" smtClean="0"/>
              <a:t>Conseil :</a:t>
            </a:r>
            <a:r>
              <a:rPr lang="fr-FR" smtClean="0"/>
              <a:t> dés que le site devient compliqué il est recommandé de mettre sur chaque page un lien vers la page d’accueil. Par exemple utiliser le logo du site comme étant un lien vers la page d’accueil.</a:t>
            </a:r>
          </a:p>
          <a:p>
            <a:pPr>
              <a:buFont typeface="Wingdings 3" pitchFamily="18" charset="2"/>
              <a:buNone/>
            </a:pPr>
            <a:endParaRPr lang="fr-FR" smtClean="0"/>
          </a:p>
          <a:p>
            <a:pPr>
              <a:buFont typeface="Wingdings 3" pitchFamily="18" charset="2"/>
              <a:buNone/>
            </a:pPr>
            <a:r>
              <a:rPr lang="fr-FR" smtClean="0"/>
              <a:t>« </a:t>
            </a:r>
            <a:r>
              <a:rPr lang="fr-FR" i="1" smtClean="0"/>
              <a:t>Un visiteur perdu est un visiteur déçu.</a:t>
            </a:r>
            <a:br>
              <a:rPr lang="fr-FR" i="1" smtClean="0"/>
            </a:br>
            <a:r>
              <a:rPr lang="fr-FR" i="1" smtClean="0"/>
              <a:t>Un visiteur déçu est un visiteur qui est PERDU à jamais. </a:t>
            </a:r>
            <a:r>
              <a:rPr lang="fr-FR" smtClean="0"/>
              <a:t>»</a:t>
            </a:r>
          </a:p>
        </p:txBody>
      </p:sp>
      <p:sp>
        <p:nvSpPr>
          <p:cNvPr id="2" name="Titre 1"/>
          <p:cNvSpPr>
            <a:spLocks noGrp="1"/>
          </p:cNvSpPr>
          <p:nvPr>
            <p:ph type="title"/>
          </p:nvPr>
        </p:nvSpPr>
        <p:spPr/>
        <p:txBody>
          <a:bodyPr>
            <a:normAutofit fontScale="90000"/>
          </a:bodyPr>
          <a:lstStyle/>
          <a:p>
            <a:pPr fontAlgn="auto">
              <a:spcAft>
                <a:spcPts val="0"/>
              </a:spcAft>
              <a:defRPr/>
            </a:pPr>
            <a:r>
              <a:rPr lang="fr-CA" dirty="0"/>
              <a:t>Architecture d’un site Web - Arborescence</a:t>
            </a:r>
            <a:endParaRPr lang="fr-FR"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6" name="Flèche droite 5"/>
          <p:cNvSpPr/>
          <p:nvPr/>
        </p:nvSpPr>
        <p:spPr>
          <a:xfrm>
            <a:off x="755650" y="1916113"/>
            <a:ext cx="1368425" cy="433387"/>
          </a:xfrm>
          <a:prstGeom prst="rightArrow">
            <a:avLst/>
          </a:prstGeom>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endParaRPr lang="fr-FR"/>
          </a:p>
        </p:txBody>
      </p:sp>
      <p:sp>
        <p:nvSpPr>
          <p:cNvPr id="7" name="Rounded Rectangle 5"/>
          <p:cNvSpPr/>
          <p:nvPr/>
        </p:nvSpPr>
        <p:spPr>
          <a:xfrm>
            <a:off x="701675" y="6160219"/>
            <a:ext cx="7667624" cy="3651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6"/>
          <p:cNvSpPr/>
          <p:nvPr/>
        </p:nvSpPr>
        <p:spPr>
          <a:xfrm>
            <a:off x="774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1650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11"/>
          <p:cNvSpPr/>
          <p:nvPr/>
        </p:nvSpPr>
        <p:spPr>
          <a:xfrm>
            <a:off x="1358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2"/>
          <p:cNvSpPr/>
          <p:nvPr/>
        </p:nvSpPr>
        <p:spPr>
          <a:xfrm>
            <a:off x="1943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3"/>
          <p:cNvSpPr/>
          <p:nvPr/>
        </p:nvSpPr>
        <p:spPr>
          <a:xfrm>
            <a:off x="22351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4"/>
          <p:cNvSpPr/>
          <p:nvPr/>
        </p:nvSpPr>
        <p:spPr>
          <a:xfrm>
            <a:off x="25272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5"/>
          <p:cNvSpPr/>
          <p:nvPr/>
        </p:nvSpPr>
        <p:spPr>
          <a:xfrm>
            <a:off x="34035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6"/>
          <p:cNvSpPr/>
          <p:nvPr/>
        </p:nvSpPr>
        <p:spPr>
          <a:xfrm>
            <a:off x="28193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7"/>
          <p:cNvSpPr/>
          <p:nvPr/>
        </p:nvSpPr>
        <p:spPr>
          <a:xfrm>
            <a:off x="31114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8"/>
          <p:cNvSpPr/>
          <p:nvPr/>
        </p:nvSpPr>
        <p:spPr>
          <a:xfrm>
            <a:off x="1066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80163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412875"/>
            <a:ext cx="8229600" cy="4824413"/>
          </a:xfrm>
        </p:spPr>
        <p:txBody>
          <a:bodyPr>
            <a:normAutofit fontScale="92500" lnSpcReduction="10000"/>
          </a:bodyPr>
          <a:lstStyle/>
          <a:p>
            <a:pPr marL="365760" indent="-256032" fontAlgn="auto">
              <a:spcAft>
                <a:spcPts val="0"/>
              </a:spcAft>
              <a:buFont typeface="Wingdings 3"/>
              <a:buChar char=""/>
              <a:defRPr/>
            </a:pPr>
            <a:r>
              <a:rPr lang="fr-FR" dirty="0" smtClean="0"/>
              <a:t>Objectifs:</a:t>
            </a:r>
          </a:p>
          <a:p>
            <a:pPr marL="621792" lvl="1" fontAlgn="auto">
              <a:spcBef>
                <a:spcPts val="324"/>
              </a:spcBef>
              <a:spcAft>
                <a:spcPts val="0"/>
              </a:spcAft>
              <a:buFont typeface="Verdana"/>
              <a:buChar char="◦"/>
              <a:defRPr/>
            </a:pPr>
            <a:r>
              <a:rPr lang="fr-FR" dirty="0" smtClean="0"/>
              <a:t> L'utilisateur doit savoir :</a:t>
            </a:r>
          </a:p>
          <a:p>
            <a:pPr marL="859536" lvl="2" fontAlgn="auto">
              <a:spcAft>
                <a:spcPts val="0"/>
              </a:spcAft>
              <a:buFont typeface="Wingdings 2"/>
              <a:buChar char=""/>
              <a:defRPr/>
            </a:pPr>
            <a:r>
              <a:rPr lang="fr-FR" dirty="0" smtClean="0"/>
              <a:t>Où il est </a:t>
            </a:r>
          </a:p>
          <a:p>
            <a:pPr marL="859536" lvl="2" fontAlgn="auto">
              <a:spcAft>
                <a:spcPts val="0"/>
              </a:spcAft>
              <a:buFont typeface="Wingdings 2"/>
              <a:buChar char=""/>
              <a:defRPr/>
            </a:pPr>
            <a:r>
              <a:rPr lang="fr-FR" dirty="0" smtClean="0"/>
              <a:t>Par où il est passé </a:t>
            </a:r>
          </a:p>
          <a:p>
            <a:pPr marL="859536" lvl="2" fontAlgn="auto">
              <a:spcAft>
                <a:spcPts val="0"/>
              </a:spcAft>
              <a:buFont typeface="Wingdings 2"/>
              <a:buChar char=""/>
              <a:defRPr/>
            </a:pPr>
            <a:r>
              <a:rPr lang="fr-FR" dirty="0" smtClean="0"/>
              <a:t>Savoir où il peut aller</a:t>
            </a:r>
          </a:p>
          <a:p>
            <a:pPr marL="859536" lvl="2" fontAlgn="auto">
              <a:spcAft>
                <a:spcPts val="0"/>
              </a:spcAft>
              <a:buFont typeface="Wingdings 2"/>
              <a:buChar char=""/>
              <a:defRPr/>
            </a:pPr>
            <a:r>
              <a:rPr lang="fr-FR" dirty="0" smtClean="0"/>
              <a:t> Avoir une vue globale du contenu du site</a:t>
            </a:r>
          </a:p>
          <a:p>
            <a:pPr marL="859536" lvl="2" fontAlgn="auto">
              <a:spcAft>
                <a:spcPts val="0"/>
              </a:spcAft>
              <a:buFont typeface="Wingdings 2"/>
              <a:buNone/>
              <a:defRPr/>
            </a:pPr>
            <a:endParaRPr lang="fr-FR" dirty="0" smtClean="0"/>
          </a:p>
          <a:p>
            <a:pPr marL="621792" lvl="1" fontAlgn="auto">
              <a:spcBef>
                <a:spcPts val="324"/>
              </a:spcBef>
              <a:spcAft>
                <a:spcPts val="0"/>
              </a:spcAft>
              <a:buFont typeface="Verdana"/>
              <a:buChar char="◦"/>
              <a:defRPr/>
            </a:pPr>
            <a:r>
              <a:rPr lang="fr-FR" dirty="0" smtClean="0"/>
              <a:t> Faciliter au maximum la navigation du site pour l’internaute (pas de prise de tête)</a:t>
            </a:r>
          </a:p>
          <a:p>
            <a:pPr marL="621792" lvl="1" fontAlgn="auto">
              <a:spcBef>
                <a:spcPts val="324"/>
              </a:spcBef>
              <a:spcAft>
                <a:spcPts val="0"/>
              </a:spcAft>
              <a:buFont typeface="Verdana"/>
              <a:buNone/>
              <a:defRPr/>
            </a:pPr>
            <a:endParaRPr lang="fr-FR" dirty="0" smtClean="0"/>
          </a:p>
          <a:p>
            <a:pPr marL="621792" lvl="1" fontAlgn="auto">
              <a:spcBef>
                <a:spcPts val="324"/>
              </a:spcBef>
              <a:spcAft>
                <a:spcPts val="0"/>
              </a:spcAft>
              <a:buFont typeface="Verdana"/>
              <a:buChar char="◦"/>
              <a:defRPr/>
            </a:pPr>
            <a:r>
              <a:rPr lang="fr-FR" dirty="0" smtClean="0"/>
              <a:t> La navigation doit intégrer:</a:t>
            </a:r>
          </a:p>
          <a:p>
            <a:pPr marL="859536" lvl="2" fontAlgn="auto">
              <a:spcAft>
                <a:spcPts val="0"/>
              </a:spcAft>
              <a:buFont typeface="Wingdings 2"/>
              <a:buChar char=""/>
              <a:defRPr/>
            </a:pPr>
            <a:r>
              <a:rPr lang="fr-FR" dirty="0" smtClean="0"/>
              <a:t>Logotype</a:t>
            </a:r>
          </a:p>
          <a:p>
            <a:pPr marL="859536" lvl="2" fontAlgn="auto">
              <a:spcAft>
                <a:spcPts val="0"/>
              </a:spcAft>
              <a:buFont typeface="Wingdings 2"/>
              <a:buChar char=""/>
              <a:defRPr/>
            </a:pPr>
            <a:r>
              <a:rPr lang="fr-FR" dirty="0" smtClean="0"/>
              <a:t> zone de navigation primaire (1</a:t>
            </a:r>
            <a:r>
              <a:rPr lang="fr-FR" baseline="30000" dirty="0" smtClean="0"/>
              <a:t>er</a:t>
            </a:r>
            <a:r>
              <a:rPr lang="fr-FR" dirty="0" smtClean="0"/>
              <a:t> niveau du site)</a:t>
            </a:r>
          </a:p>
          <a:p>
            <a:pPr marL="859536" lvl="2" fontAlgn="auto">
              <a:spcAft>
                <a:spcPts val="0"/>
              </a:spcAft>
              <a:buFont typeface="Wingdings 2"/>
              <a:buChar char=""/>
              <a:defRPr/>
            </a:pPr>
            <a:r>
              <a:rPr lang="fr-FR" dirty="0" smtClean="0"/>
              <a:t> zone de navigation secondaire (déplacement à l’intérieur de la même rubrique)</a:t>
            </a:r>
          </a:p>
          <a:p>
            <a:pPr marL="859536" lvl="2" fontAlgn="auto">
              <a:spcAft>
                <a:spcPts val="0"/>
              </a:spcAft>
              <a:buFont typeface="Wingdings 2"/>
              <a:buChar char=""/>
              <a:defRPr/>
            </a:pPr>
            <a:endParaRPr lang="fr-FR" dirty="0" smtClean="0"/>
          </a:p>
        </p:txBody>
      </p:sp>
      <p:sp>
        <p:nvSpPr>
          <p:cNvPr id="2" name="Titre 1"/>
          <p:cNvSpPr>
            <a:spLocks noGrp="1"/>
          </p:cNvSpPr>
          <p:nvPr>
            <p:ph type="title"/>
          </p:nvPr>
        </p:nvSpPr>
        <p:spPr/>
        <p:txBody>
          <a:bodyPr/>
          <a:lstStyle/>
          <a:p>
            <a:pPr fontAlgn="auto">
              <a:spcAft>
                <a:spcPts val="0"/>
              </a:spcAft>
              <a:defRPr/>
            </a:pPr>
            <a:r>
              <a:rPr lang="fr-CA" dirty="0"/>
              <a:t>Architecture d’un site Web - </a:t>
            </a:r>
            <a:r>
              <a:rPr lang="fr-CA" dirty="0" smtClean="0"/>
              <a:t>Navigation</a:t>
            </a:r>
            <a:endParaRPr lang="fr-FR" u="sng"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6" name="Rounded Rectangle 5"/>
          <p:cNvSpPr/>
          <p:nvPr/>
        </p:nvSpPr>
        <p:spPr>
          <a:xfrm>
            <a:off x="701675" y="6160219"/>
            <a:ext cx="7667624" cy="3651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74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8"/>
          <p:cNvSpPr/>
          <p:nvPr/>
        </p:nvSpPr>
        <p:spPr>
          <a:xfrm>
            <a:off x="1650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11"/>
          <p:cNvSpPr/>
          <p:nvPr/>
        </p:nvSpPr>
        <p:spPr>
          <a:xfrm>
            <a:off x="1358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12"/>
          <p:cNvSpPr/>
          <p:nvPr/>
        </p:nvSpPr>
        <p:spPr>
          <a:xfrm>
            <a:off x="1943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3"/>
          <p:cNvSpPr/>
          <p:nvPr/>
        </p:nvSpPr>
        <p:spPr>
          <a:xfrm>
            <a:off x="22351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4"/>
          <p:cNvSpPr/>
          <p:nvPr/>
        </p:nvSpPr>
        <p:spPr>
          <a:xfrm>
            <a:off x="25272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5"/>
          <p:cNvSpPr/>
          <p:nvPr/>
        </p:nvSpPr>
        <p:spPr>
          <a:xfrm>
            <a:off x="34035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6"/>
          <p:cNvSpPr/>
          <p:nvPr/>
        </p:nvSpPr>
        <p:spPr>
          <a:xfrm>
            <a:off x="28193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7"/>
          <p:cNvSpPr/>
          <p:nvPr/>
        </p:nvSpPr>
        <p:spPr>
          <a:xfrm>
            <a:off x="31114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8"/>
          <p:cNvSpPr/>
          <p:nvPr/>
        </p:nvSpPr>
        <p:spPr>
          <a:xfrm>
            <a:off x="1066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66507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t>Plan de présentation</a:t>
            </a:r>
            <a:endParaRPr lang="fr-CA" dirty="0"/>
          </a:p>
        </p:txBody>
      </p:sp>
      <p:sp>
        <p:nvSpPr>
          <p:cNvPr id="3" name="Espace réservé du contenu 2"/>
          <p:cNvSpPr>
            <a:spLocks noGrp="1"/>
          </p:cNvSpPr>
          <p:nvPr>
            <p:ph idx="1"/>
          </p:nvPr>
        </p:nvSpPr>
        <p:spPr/>
        <p:txBody>
          <a:bodyPr/>
          <a:lstStyle/>
          <a:p>
            <a:r>
              <a:rPr lang="fr-CA" dirty="0" smtClean="0"/>
              <a:t>Introduction</a:t>
            </a:r>
          </a:p>
          <a:p>
            <a:r>
              <a:rPr lang="fr-CA" dirty="0" smtClean="0"/>
              <a:t>Architecture d’un site Web - Navigation</a:t>
            </a:r>
          </a:p>
          <a:p>
            <a:r>
              <a:rPr lang="fr-CA" dirty="0" smtClean="0"/>
              <a:t>Design général d’un site Web</a:t>
            </a:r>
          </a:p>
          <a:p>
            <a:r>
              <a:rPr lang="fr-CA" dirty="0" smtClean="0"/>
              <a:t>Règles d’ergonomie</a:t>
            </a:r>
          </a:p>
          <a:p>
            <a:r>
              <a:rPr lang="fr-CA" dirty="0" smtClean="0"/>
              <a:t>Design d’un formulaire</a:t>
            </a:r>
          </a:p>
          <a:p>
            <a:r>
              <a:rPr lang="fr-CA" dirty="0" smtClean="0"/>
              <a:t>Conclusion</a:t>
            </a:r>
            <a:endParaRPr lang="fr-CA" dirty="0"/>
          </a:p>
        </p:txBody>
      </p:sp>
      <p:sp>
        <p:nvSpPr>
          <p:cNvPr id="31" name="Rounded Rectangle 5"/>
          <p:cNvSpPr/>
          <p:nvPr/>
        </p:nvSpPr>
        <p:spPr>
          <a:xfrm>
            <a:off x="701675" y="6160219"/>
            <a:ext cx="7667624" cy="3651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6"/>
          <p:cNvSpPr/>
          <p:nvPr/>
        </p:nvSpPr>
        <p:spPr>
          <a:xfrm>
            <a:off x="774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8"/>
          <p:cNvSpPr/>
          <p:nvPr/>
        </p:nvSpPr>
        <p:spPr>
          <a:xfrm>
            <a:off x="1066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40757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fontScale="92500" lnSpcReduction="10000"/>
          </a:bodyPr>
          <a:lstStyle/>
          <a:p>
            <a:pPr marL="365760" indent="-256032" fontAlgn="auto">
              <a:spcAft>
                <a:spcPts val="0"/>
              </a:spcAft>
              <a:buFont typeface="Wingdings 3"/>
              <a:buChar char=""/>
              <a:defRPr/>
            </a:pPr>
            <a:r>
              <a:rPr lang="fr-FR" dirty="0" smtClean="0"/>
              <a:t> la barre de navigation : </a:t>
            </a:r>
          </a:p>
          <a:p>
            <a:pPr marL="621792" lvl="1" fontAlgn="auto">
              <a:spcBef>
                <a:spcPts val="324"/>
              </a:spcBef>
              <a:spcAft>
                <a:spcPts val="0"/>
              </a:spcAft>
              <a:buFont typeface="Verdana"/>
              <a:buChar char="◦"/>
              <a:defRPr/>
            </a:pPr>
            <a:r>
              <a:rPr lang="fr-FR" dirty="0" smtClean="0"/>
              <a:t>La barre de navigation est en général placée horizontalement ou verticalement dans le haut de la page et de préférence à gauche.</a:t>
            </a:r>
          </a:p>
          <a:p>
            <a:pPr marL="621792" lvl="1" fontAlgn="auto">
              <a:spcBef>
                <a:spcPts val="324"/>
              </a:spcBef>
              <a:spcAft>
                <a:spcPts val="0"/>
              </a:spcAft>
              <a:buFont typeface="Verdana"/>
              <a:buNone/>
              <a:defRPr/>
            </a:pPr>
            <a:endParaRPr lang="fr-FR" dirty="0" smtClean="0"/>
          </a:p>
          <a:p>
            <a:pPr marL="621792" lvl="1" fontAlgn="auto">
              <a:spcBef>
                <a:spcPts val="324"/>
              </a:spcBef>
              <a:spcAft>
                <a:spcPts val="0"/>
              </a:spcAft>
              <a:buFont typeface="Verdana"/>
              <a:buChar char="◦"/>
              <a:defRPr/>
            </a:pPr>
            <a:r>
              <a:rPr lang="fr-FR" dirty="0" smtClean="0"/>
              <a:t>Cette position lui permet d'être toujours visible et accessible quelque soit la taille de la fenêtre dans le navigateur. Sa position, au dessus de la page, lui donne de l'importance, et c'est un repère toujours présent.</a:t>
            </a:r>
          </a:p>
          <a:p>
            <a:pPr marL="621792" lvl="1" fontAlgn="auto">
              <a:spcBef>
                <a:spcPts val="324"/>
              </a:spcBef>
              <a:spcAft>
                <a:spcPts val="0"/>
              </a:spcAft>
              <a:buFont typeface="Verdana"/>
              <a:buNone/>
              <a:defRPr/>
            </a:pPr>
            <a:endParaRPr lang="fr-FR" dirty="0" smtClean="0"/>
          </a:p>
          <a:p>
            <a:pPr marL="621792" lvl="1" fontAlgn="auto">
              <a:spcBef>
                <a:spcPts val="324"/>
              </a:spcBef>
              <a:spcAft>
                <a:spcPts val="0"/>
              </a:spcAft>
              <a:buFont typeface="Verdana"/>
              <a:buChar char="◦"/>
              <a:defRPr/>
            </a:pPr>
            <a:r>
              <a:rPr lang="fr-FR" dirty="0" smtClean="0"/>
              <a:t>Les utilisateurs d'Internet ont cette habitude. Vouloir changer ce principe reviendrait à perturber les visiteurs.</a:t>
            </a:r>
          </a:p>
          <a:p>
            <a:pPr marL="621792" lvl="1" fontAlgn="auto">
              <a:spcBef>
                <a:spcPts val="324"/>
              </a:spcBef>
              <a:spcAft>
                <a:spcPts val="0"/>
              </a:spcAft>
              <a:buFont typeface="Verdana"/>
              <a:buChar char="◦"/>
              <a:defRPr/>
            </a:pPr>
            <a:endParaRPr lang="fr-FR" dirty="0" smtClean="0"/>
          </a:p>
        </p:txBody>
      </p:sp>
      <p:sp>
        <p:nvSpPr>
          <p:cNvPr id="2" name="Titre 1"/>
          <p:cNvSpPr>
            <a:spLocks noGrp="1"/>
          </p:cNvSpPr>
          <p:nvPr>
            <p:ph type="title"/>
          </p:nvPr>
        </p:nvSpPr>
        <p:spPr/>
        <p:txBody>
          <a:bodyPr/>
          <a:lstStyle/>
          <a:p>
            <a:pPr fontAlgn="auto">
              <a:spcAft>
                <a:spcPts val="0"/>
              </a:spcAft>
              <a:defRPr/>
            </a:pPr>
            <a:r>
              <a:rPr lang="fr-CA" dirty="0"/>
              <a:t>Architecture d’un site Web </a:t>
            </a:r>
            <a:r>
              <a:rPr lang="fr-CA" dirty="0" smtClean="0"/>
              <a:t>– barre de navigation</a:t>
            </a:r>
            <a:endParaRPr lang="fr-FR"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6" name="Rounded Rectangle 5"/>
          <p:cNvSpPr/>
          <p:nvPr/>
        </p:nvSpPr>
        <p:spPr>
          <a:xfrm>
            <a:off x="701675" y="6160219"/>
            <a:ext cx="7667624" cy="3651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74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8"/>
          <p:cNvSpPr/>
          <p:nvPr/>
        </p:nvSpPr>
        <p:spPr>
          <a:xfrm>
            <a:off x="1650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11"/>
          <p:cNvSpPr/>
          <p:nvPr/>
        </p:nvSpPr>
        <p:spPr>
          <a:xfrm>
            <a:off x="1358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12"/>
          <p:cNvSpPr/>
          <p:nvPr/>
        </p:nvSpPr>
        <p:spPr>
          <a:xfrm>
            <a:off x="1943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3"/>
          <p:cNvSpPr/>
          <p:nvPr/>
        </p:nvSpPr>
        <p:spPr>
          <a:xfrm>
            <a:off x="22351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4"/>
          <p:cNvSpPr/>
          <p:nvPr/>
        </p:nvSpPr>
        <p:spPr>
          <a:xfrm>
            <a:off x="25272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5"/>
          <p:cNvSpPr/>
          <p:nvPr/>
        </p:nvSpPr>
        <p:spPr>
          <a:xfrm>
            <a:off x="34035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6"/>
          <p:cNvSpPr/>
          <p:nvPr/>
        </p:nvSpPr>
        <p:spPr>
          <a:xfrm>
            <a:off x="28193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7"/>
          <p:cNvSpPr/>
          <p:nvPr/>
        </p:nvSpPr>
        <p:spPr>
          <a:xfrm>
            <a:off x="31114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8"/>
          <p:cNvSpPr/>
          <p:nvPr/>
        </p:nvSpPr>
        <p:spPr>
          <a:xfrm>
            <a:off x="1066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9"/>
          <p:cNvSpPr/>
          <p:nvPr/>
        </p:nvSpPr>
        <p:spPr>
          <a:xfrm>
            <a:off x="3695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52183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Image 3" descr="fnac.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1188" y="404813"/>
            <a:ext cx="8137525" cy="583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5"/>
          <p:cNvSpPr/>
          <p:nvPr/>
        </p:nvSpPr>
        <p:spPr>
          <a:xfrm>
            <a:off x="701675" y="6160219"/>
            <a:ext cx="7667624" cy="3651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6"/>
          <p:cNvSpPr/>
          <p:nvPr/>
        </p:nvSpPr>
        <p:spPr>
          <a:xfrm>
            <a:off x="774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8"/>
          <p:cNvSpPr/>
          <p:nvPr/>
        </p:nvSpPr>
        <p:spPr>
          <a:xfrm>
            <a:off x="1650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11"/>
          <p:cNvSpPr/>
          <p:nvPr/>
        </p:nvSpPr>
        <p:spPr>
          <a:xfrm>
            <a:off x="1358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12"/>
          <p:cNvSpPr/>
          <p:nvPr/>
        </p:nvSpPr>
        <p:spPr>
          <a:xfrm>
            <a:off x="1943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13"/>
          <p:cNvSpPr/>
          <p:nvPr/>
        </p:nvSpPr>
        <p:spPr>
          <a:xfrm>
            <a:off x="22351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4"/>
          <p:cNvSpPr/>
          <p:nvPr/>
        </p:nvSpPr>
        <p:spPr>
          <a:xfrm>
            <a:off x="25272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5"/>
          <p:cNvSpPr/>
          <p:nvPr/>
        </p:nvSpPr>
        <p:spPr>
          <a:xfrm>
            <a:off x="34035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6"/>
          <p:cNvSpPr/>
          <p:nvPr/>
        </p:nvSpPr>
        <p:spPr>
          <a:xfrm>
            <a:off x="28193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7"/>
          <p:cNvSpPr/>
          <p:nvPr/>
        </p:nvSpPr>
        <p:spPr>
          <a:xfrm>
            <a:off x="31114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8"/>
          <p:cNvSpPr/>
          <p:nvPr/>
        </p:nvSpPr>
        <p:spPr>
          <a:xfrm>
            <a:off x="1066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9"/>
          <p:cNvSpPr/>
          <p:nvPr/>
        </p:nvSpPr>
        <p:spPr>
          <a:xfrm>
            <a:off x="3695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6134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Espace réservé du contenu 2"/>
          <p:cNvSpPr>
            <a:spLocks noGrp="1"/>
          </p:cNvSpPr>
          <p:nvPr>
            <p:ph idx="1"/>
          </p:nvPr>
        </p:nvSpPr>
        <p:spPr/>
        <p:txBody>
          <a:bodyPr/>
          <a:lstStyle/>
          <a:p>
            <a:r>
              <a:rPr lang="fr-FR" smtClean="0"/>
              <a:t>Les menus déroulant:</a:t>
            </a:r>
          </a:p>
          <a:p>
            <a:pPr lvl="1"/>
            <a:r>
              <a:rPr lang="fr-FR" smtClean="0"/>
              <a:t>Le principe est de faire apparaître au survol de la souris sur une rubrique, une zone contenant des liens hypertextes vers les sous-rubriques. </a:t>
            </a:r>
          </a:p>
          <a:p>
            <a:pPr lvl="1">
              <a:buFont typeface="Verdana" pitchFamily="34" charset="0"/>
              <a:buNone/>
            </a:pPr>
            <a:endParaRPr lang="fr-FR" smtClean="0"/>
          </a:p>
          <a:p>
            <a:pPr lvl="1"/>
            <a:r>
              <a:rPr lang="fr-FR" smtClean="0"/>
              <a:t> L’avantage est le gain d’espace</a:t>
            </a:r>
          </a:p>
          <a:p>
            <a:pPr lvl="1">
              <a:buFont typeface="Verdana" pitchFamily="34" charset="0"/>
              <a:buNone/>
            </a:pPr>
            <a:endParaRPr lang="fr-FR" smtClean="0"/>
          </a:p>
          <a:p>
            <a:pPr lvl="1"/>
            <a:r>
              <a:rPr lang="fr-FR" smtClean="0"/>
              <a:t> L’inconvénient est la maitrise de la souris, si la souris sort de la zone le menu disparait</a:t>
            </a:r>
          </a:p>
        </p:txBody>
      </p:sp>
      <p:sp>
        <p:nvSpPr>
          <p:cNvPr id="2" name="Titre 1"/>
          <p:cNvSpPr>
            <a:spLocks noGrp="1"/>
          </p:cNvSpPr>
          <p:nvPr>
            <p:ph type="title"/>
          </p:nvPr>
        </p:nvSpPr>
        <p:spPr/>
        <p:txBody>
          <a:bodyPr/>
          <a:lstStyle/>
          <a:p>
            <a:pPr fontAlgn="auto">
              <a:spcAft>
                <a:spcPts val="0"/>
              </a:spcAft>
              <a:defRPr/>
            </a:pPr>
            <a:r>
              <a:rPr lang="fr-CA" dirty="0"/>
              <a:t>Architecture d’un site Web – barre de navigation</a:t>
            </a:r>
            <a:endParaRPr lang="fr-FR"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6" name="Rounded Rectangle 5"/>
          <p:cNvSpPr/>
          <p:nvPr/>
        </p:nvSpPr>
        <p:spPr>
          <a:xfrm>
            <a:off x="701675" y="6160219"/>
            <a:ext cx="7667624" cy="3651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74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8"/>
          <p:cNvSpPr/>
          <p:nvPr/>
        </p:nvSpPr>
        <p:spPr>
          <a:xfrm>
            <a:off x="1650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11"/>
          <p:cNvSpPr/>
          <p:nvPr/>
        </p:nvSpPr>
        <p:spPr>
          <a:xfrm>
            <a:off x="1358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12"/>
          <p:cNvSpPr/>
          <p:nvPr/>
        </p:nvSpPr>
        <p:spPr>
          <a:xfrm>
            <a:off x="1943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3"/>
          <p:cNvSpPr/>
          <p:nvPr/>
        </p:nvSpPr>
        <p:spPr>
          <a:xfrm>
            <a:off x="22351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4"/>
          <p:cNvSpPr/>
          <p:nvPr/>
        </p:nvSpPr>
        <p:spPr>
          <a:xfrm>
            <a:off x="25272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5"/>
          <p:cNvSpPr/>
          <p:nvPr/>
        </p:nvSpPr>
        <p:spPr>
          <a:xfrm>
            <a:off x="34035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6"/>
          <p:cNvSpPr/>
          <p:nvPr/>
        </p:nvSpPr>
        <p:spPr>
          <a:xfrm>
            <a:off x="28193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7"/>
          <p:cNvSpPr/>
          <p:nvPr/>
        </p:nvSpPr>
        <p:spPr>
          <a:xfrm>
            <a:off x="31114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8"/>
          <p:cNvSpPr/>
          <p:nvPr/>
        </p:nvSpPr>
        <p:spPr>
          <a:xfrm>
            <a:off x="1066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9"/>
          <p:cNvSpPr/>
          <p:nvPr/>
        </p:nvSpPr>
        <p:spPr>
          <a:xfrm>
            <a:off x="3695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20"/>
          <p:cNvSpPr/>
          <p:nvPr/>
        </p:nvSpPr>
        <p:spPr>
          <a:xfrm>
            <a:off x="3987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88345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8" name="Picture 2" descr="La sélection d'un élément du sous-menu est délicate"/>
          <p:cNvPicPr>
            <a:picLocks noChangeAspect="1" noChangeArrowheads="1"/>
          </p:cNvPicPr>
          <p:nvPr/>
        </p:nvPicPr>
        <p:blipFill>
          <a:blip r:embed="rId2">
            <a:extLst>
              <a:ext uri="{28A0092B-C50C-407E-A947-70E740481C1C}">
                <a14:useLocalDpi xmlns:a14="http://schemas.microsoft.com/office/drawing/2010/main" val="0"/>
              </a:ext>
            </a:extLst>
          </a:blip>
          <a:srcRect b="46378"/>
          <a:stretch>
            <a:fillRect/>
          </a:stretch>
        </p:blipFill>
        <p:spPr bwMode="auto">
          <a:xfrm>
            <a:off x="900113" y="1052513"/>
            <a:ext cx="7704137" cy="331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Ellipse 4"/>
          <p:cNvSpPr/>
          <p:nvPr/>
        </p:nvSpPr>
        <p:spPr>
          <a:xfrm>
            <a:off x="2843213" y="3716338"/>
            <a:ext cx="3457575" cy="64928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6" name="Rounded Rectangle 5"/>
          <p:cNvSpPr/>
          <p:nvPr/>
        </p:nvSpPr>
        <p:spPr>
          <a:xfrm>
            <a:off x="701675" y="6160219"/>
            <a:ext cx="7667624" cy="3651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74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8"/>
          <p:cNvSpPr/>
          <p:nvPr/>
        </p:nvSpPr>
        <p:spPr>
          <a:xfrm>
            <a:off x="1650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11"/>
          <p:cNvSpPr/>
          <p:nvPr/>
        </p:nvSpPr>
        <p:spPr>
          <a:xfrm>
            <a:off x="1358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12"/>
          <p:cNvSpPr/>
          <p:nvPr/>
        </p:nvSpPr>
        <p:spPr>
          <a:xfrm>
            <a:off x="1943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3"/>
          <p:cNvSpPr/>
          <p:nvPr/>
        </p:nvSpPr>
        <p:spPr>
          <a:xfrm>
            <a:off x="22351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4"/>
          <p:cNvSpPr/>
          <p:nvPr/>
        </p:nvSpPr>
        <p:spPr>
          <a:xfrm>
            <a:off x="25272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5"/>
          <p:cNvSpPr/>
          <p:nvPr/>
        </p:nvSpPr>
        <p:spPr>
          <a:xfrm>
            <a:off x="34035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6"/>
          <p:cNvSpPr/>
          <p:nvPr/>
        </p:nvSpPr>
        <p:spPr>
          <a:xfrm>
            <a:off x="28193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7"/>
          <p:cNvSpPr/>
          <p:nvPr/>
        </p:nvSpPr>
        <p:spPr>
          <a:xfrm>
            <a:off x="31114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8"/>
          <p:cNvSpPr/>
          <p:nvPr/>
        </p:nvSpPr>
        <p:spPr>
          <a:xfrm>
            <a:off x="1066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9"/>
          <p:cNvSpPr/>
          <p:nvPr/>
        </p:nvSpPr>
        <p:spPr>
          <a:xfrm>
            <a:off x="3695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20"/>
          <p:cNvSpPr/>
          <p:nvPr/>
        </p:nvSpPr>
        <p:spPr>
          <a:xfrm>
            <a:off x="3987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4938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Espace réservé du contenu 2"/>
          <p:cNvSpPr>
            <a:spLocks noGrp="1"/>
          </p:cNvSpPr>
          <p:nvPr>
            <p:ph idx="1"/>
          </p:nvPr>
        </p:nvSpPr>
        <p:spPr/>
        <p:txBody>
          <a:bodyPr/>
          <a:lstStyle/>
          <a:p>
            <a:r>
              <a:rPr lang="fr-FR" smtClean="0"/>
              <a:t> Les onglets:</a:t>
            </a:r>
          </a:p>
          <a:p>
            <a:pPr lvl="1"/>
            <a:r>
              <a:rPr lang="fr-FR" smtClean="0"/>
              <a:t> Les onglets de la barre de navigation font partie de l'environnement que connaît bien l'internaute. Ils les identifient dès l'ouverture en haut de la page.</a:t>
            </a:r>
          </a:p>
          <a:p>
            <a:pPr lvl="1">
              <a:buFont typeface="Verdana" pitchFamily="34" charset="0"/>
              <a:buNone/>
            </a:pPr>
            <a:endParaRPr lang="fr-FR" smtClean="0"/>
          </a:p>
          <a:p>
            <a:pPr lvl="1"/>
            <a:r>
              <a:rPr lang="fr-FR" smtClean="0"/>
              <a:t>C'est devenu un vrai standard de l'ergonomie web et il est rare de trouver un site web qui ne les utilise pas. Ils ont une seule limite. Lorsque le site contient plus de deux niveaux de profondeur, il y a besoin d'utiliser une navigation secondaire.</a:t>
            </a:r>
          </a:p>
          <a:p>
            <a:pPr lvl="1"/>
            <a:endParaRPr lang="fr-FR" smtClean="0"/>
          </a:p>
        </p:txBody>
      </p:sp>
      <p:sp>
        <p:nvSpPr>
          <p:cNvPr id="2" name="Titre 1"/>
          <p:cNvSpPr>
            <a:spLocks noGrp="1"/>
          </p:cNvSpPr>
          <p:nvPr>
            <p:ph type="title"/>
          </p:nvPr>
        </p:nvSpPr>
        <p:spPr/>
        <p:txBody>
          <a:bodyPr/>
          <a:lstStyle/>
          <a:p>
            <a:pPr fontAlgn="auto">
              <a:spcAft>
                <a:spcPts val="0"/>
              </a:spcAft>
              <a:defRPr/>
            </a:pPr>
            <a:r>
              <a:rPr lang="fr-CA" dirty="0"/>
              <a:t>Architecture d’un site Web – barre de navigation</a:t>
            </a:r>
            <a:endParaRPr lang="fr-FR"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6" name="Rounded Rectangle 5"/>
          <p:cNvSpPr/>
          <p:nvPr/>
        </p:nvSpPr>
        <p:spPr>
          <a:xfrm>
            <a:off x="701675" y="6160219"/>
            <a:ext cx="7667624" cy="3651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74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8"/>
          <p:cNvSpPr/>
          <p:nvPr/>
        </p:nvSpPr>
        <p:spPr>
          <a:xfrm>
            <a:off x="1650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11"/>
          <p:cNvSpPr/>
          <p:nvPr/>
        </p:nvSpPr>
        <p:spPr>
          <a:xfrm>
            <a:off x="1358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12"/>
          <p:cNvSpPr/>
          <p:nvPr/>
        </p:nvSpPr>
        <p:spPr>
          <a:xfrm>
            <a:off x="1943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3"/>
          <p:cNvSpPr/>
          <p:nvPr/>
        </p:nvSpPr>
        <p:spPr>
          <a:xfrm>
            <a:off x="22351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4"/>
          <p:cNvSpPr/>
          <p:nvPr/>
        </p:nvSpPr>
        <p:spPr>
          <a:xfrm>
            <a:off x="25272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5"/>
          <p:cNvSpPr/>
          <p:nvPr/>
        </p:nvSpPr>
        <p:spPr>
          <a:xfrm>
            <a:off x="34035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6"/>
          <p:cNvSpPr/>
          <p:nvPr/>
        </p:nvSpPr>
        <p:spPr>
          <a:xfrm>
            <a:off x="28193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7"/>
          <p:cNvSpPr/>
          <p:nvPr/>
        </p:nvSpPr>
        <p:spPr>
          <a:xfrm>
            <a:off x="31114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8"/>
          <p:cNvSpPr/>
          <p:nvPr/>
        </p:nvSpPr>
        <p:spPr>
          <a:xfrm>
            <a:off x="1066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9"/>
          <p:cNvSpPr/>
          <p:nvPr/>
        </p:nvSpPr>
        <p:spPr>
          <a:xfrm>
            <a:off x="3695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20"/>
          <p:cNvSpPr/>
          <p:nvPr/>
        </p:nvSpPr>
        <p:spPr>
          <a:xfrm>
            <a:off x="3987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21"/>
          <p:cNvSpPr/>
          <p:nvPr/>
        </p:nvSpPr>
        <p:spPr>
          <a:xfrm>
            <a:off x="4279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25986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6" name="Picture 2" descr="Dans cet exemple, l'onglet de la page d'accueil n'est pas préselectionné. Quand l'internaute arrive sur le site, il ne sait pas sur quelle page il se trou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333375"/>
            <a:ext cx="6769100"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4" descr="Dans cet autre exemple, l'internaute a cliqué sur l'onglet &quot;Vie municipale&quot;. Rien ne permet de visualiser sur la barre de navigation que l'action vient de se réaliser. L'onglet n'a pas changé d'ét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3644900"/>
            <a:ext cx="6769100" cy="238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Ellipse 5"/>
          <p:cNvSpPr/>
          <p:nvPr/>
        </p:nvSpPr>
        <p:spPr>
          <a:xfrm>
            <a:off x="1187450" y="2205038"/>
            <a:ext cx="1223963" cy="431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7" name="Ellipse 6"/>
          <p:cNvSpPr/>
          <p:nvPr/>
        </p:nvSpPr>
        <p:spPr>
          <a:xfrm>
            <a:off x="1042988" y="5661025"/>
            <a:ext cx="1368425" cy="431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11" name="Connecteur droit avec flèche 10"/>
          <p:cNvCxnSpPr/>
          <p:nvPr/>
        </p:nvCxnSpPr>
        <p:spPr>
          <a:xfrm rot="5400000" flipH="1" flipV="1">
            <a:off x="143669" y="1520031"/>
            <a:ext cx="1944688" cy="72072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rot="16200000" flipH="1">
            <a:off x="467519" y="3788569"/>
            <a:ext cx="1008062" cy="4318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8922" name="ZoneTexte 19"/>
          <p:cNvSpPr txBox="1">
            <a:spLocks noChangeArrowheads="1"/>
          </p:cNvSpPr>
          <p:nvPr/>
        </p:nvSpPr>
        <p:spPr bwMode="auto">
          <a:xfrm>
            <a:off x="250825" y="2997200"/>
            <a:ext cx="29892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r>
              <a:rPr lang="fr-FR"/>
              <a:t>Pas de visuel sur la sélection</a:t>
            </a:r>
          </a:p>
        </p:txBody>
      </p:sp>
      <p:sp>
        <p:nvSpPr>
          <p:cNvPr id="12" name="Rounded Rectangle 5"/>
          <p:cNvSpPr/>
          <p:nvPr/>
        </p:nvSpPr>
        <p:spPr>
          <a:xfrm>
            <a:off x="701675" y="6160219"/>
            <a:ext cx="7667624" cy="3651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6"/>
          <p:cNvSpPr/>
          <p:nvPr/>
        </p:nvSpPr>
        <p:spPr>
          <a:xfrm>
            <a:off x="774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8"/>
          <p:cNvSpPr/>
          <p:nvPr/>
        </p:nvSpPr>
        <p:spPr>
          <a:xfrm>
            <a:off x="1650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1"/>
          <p:cNvSpPr/>
          <p:nvPr/>
        </p:nvSpPr>
        <p:spPr>
          <a:xfrm>
            <a:off x="1358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2"/>
          <p:cNvSpPr/>
          <p:nvPr/>
        </p:nvSpPr>
        <p:spPr>
          <a:xfrm>
            <a:off x="1943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3"/>
          <p:cNvSpPr/>
          <p:nvPr/>
        </p:nvSpPr>
        <p:spPr>
          <a:xfrm>
            <a:off x="22351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4"/>
          <p:cNvSpPr/>
          <p:nvPr/>
        </p:nvSpPr>
        <p:spPr>
          <a:xfrm>
            <a:off x="25272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5"/>
          <p:cNvSpPr/>
          <p:nvPr/>
        </p:nvSpPr>
        <p:spPr>
          <a:xfrm>
            <a:off x="34035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16"/>
          <p:cNvSpPr/>
          <p:nvPr/>
        </p:nvSpPr>
        <p:spPr>
          <a:xfrm>
            <a:off x="28193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17"/>
          <p:cNvSpPr/>
          <p:nvPr/>
        </p:nvSpPr>
        <p:spPr>
          <a:xfrm>
            <a:off x="31114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18"/>
          <p:cNvSpPr/>
          <p:nvPr/>
        </p:nvSpPr>
        <p:spPr>
          <a:xfrm>
            <a:off x="1066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19"/>
          <p:cNvSpPr/>
          <p:nvPr/>
        </p:nvSpPr>
        <p:spPr>
          <a:xfrm>
            <a:off x="3695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0"/>
          <p:cNvSpPr/>
          <p:nvPr/>
        </p:nvSpPr>
        <p:spPr>
          <a:xfrm>
            <a:off x="3987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1"/>
          <p:cNvSpPr/>
          <p:nvPr/>
        </p:nvSpPr>
        <p:spPr>
          <a:xfrm>
            <a:off x="4279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62954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fontScale="92500" lnSpcReduction="20000"/>
          </a:bodyPr>
          <a:lstStyle/>
          <a:p>
            <a:pPr marL="365760" indent="-256032" fontAlgn="auto">
              <a:spcAft>
                <a:spcPts val="0"/>
              </a:spcAft>
              <a:buFont typeface="Wingdings 3"/>
              <a:buChar char=""/>
              <a:defRPr/>
            </a:pPr>
            <a:r>
              <a:rPr lang="fr-FR" dirty="0" smtClean="0"/>
              <a:t>Les </a:t>
            </a:r>
            <a:r>
              <a:rPr lang="fr-FR" dirty="0" err="1" smtClean="0"/>
              <a:t>rollovers</a:t>
            </a:r>
            <a:r>
              <a:rPr lang="fr-FR" dirty="0" smtClean="0"/>
              <a:t>:</a:t>
            </a:r>
          </a:p>
          <a:p>
            <a:pPr marL="365760" indent="-256032" fontAlgn="auto">
              <a:spcAft>
                <a:spcPts val="0"/>
              </a:spcAft>
              <a:buFont typeface="Wingdings 3"/>
              <a:buChar char=""/>
              <a:defRPr/>
            </a:pPr>
            <a:endParaRPr lang="fr-FR" dirty="0" smtClean="0"/>
          </a:p>
          <a:p>
            <a:pPr marL="621792" lvl="1" fontAlgn="auto">
              <a:spcBef>
                <a:spcPts val="324"/>
              </a:spcBef>
              <a:spcAft>
                <a:spcPts val="0"/>
              </a:spcAft>
              <a:buFont typeface="Verdana"/>
              <a:buChar char="◦"/>
              <a:defRPr/>
            </a:pPr>
            <a:r>
              <a:rPr lang="fr-FR" dirty="0" smtClean="0"/>
              <a:t> Le </a:t>
            </a:r>
            <a:r>
              <a:rPr lang="fr-FR" dirty="0" err="1" smtClean="0"/>
              <a:t>rollover</a:t>
            </a:r>
            <a:r>
              <a:rPr lang="fr-FR" dirty="0" smtClean="0"/>
              <a:t> est une fonction qui modifie l'aspect d'un élément graphique dans sa forme, sa couleur ou son animation lorsqu'il est survolé par le pointeur de la souris.</a:t>
            </a:r>
          </a:p>
          <a:p>
            <a:pPr marL="621792" lvl="1" fontAlgn="auto">
              <a:spcBef>
                <a:spcPts val="324"/>
              </a:spcBef>
              <a:spcAft>
                <a:spcPts val="0"/>
              </a:spcAft>
              <a:buFont typeface="Verdana"/>
              <a:buNone/>
              <a:defRPr/>
            </a:pPr>
            <a:endParaRPr lang="fr-FR" dirty="0" smtClean="0"/>
          </a:p>
          <a:p>
            <a:pPr marL="621792" lvl="1" fontAlgn="auto">
              <a:spcBef>
                <a:spcPts val="324"/>
              </a:spcBef>
              <a:spcAft>
                <a:spcPts val="0"/>
              </a:spcAft>
              <a:buFont typeface="Verdana"/>
              <a:buChar char="◦"/>
              <a:defRPr/>
            </a:pPr>
            <a:r>
              <a:rPr lang="fr-FR" dirty="0" smtClean="0"/>
              <a:t>L'élément revient dans son état initial lorsque le pointeur quitte l'image.</a:t>
            </a:r>
          </a:p>
          <a:p>
            <a:pPr marL="621792" lvl="1" fontAlgn="auto">
              <a:spcBef>
                <a:spcPts val="324"/>
              </a:spcBef>
              <a:spcAft>
                <a:spcPts val="0"/>
              </a:spcAft>
              <a:buFont typeface="Verdana"/>
              <a:buNone/>
              <a:defRPr/>
            </a:pPr>
            <a:endParaRPr lang="fr-FR" dirty="0" smtClean="0"/>
          </a:p>
          <a:p>
            <a:pPr marL="621792" lvl="1" fontAlgn="auto">
              <a:spcBef>
                <a:spcPts val="324"/>
              </a:spcBef>
              <a:spcAft>
                <a:spcPts val="0"/>
              </a:spcAft>
              <a:buFont typeface="Verdana"/>
              <a:buChar char="◦"/>
              <a:defRPr/>
            </a:pPr>
            <a:r>
              <a:rPr lang="fr-FR" dirty="0" smtClean="0"/>
              <a:t>employé pour donner de l'</a:t>
            </a:r>
            <a:r>
              <a:rPr lang="fr-FR" dirty="0" err="1" smtClean="0"/>
              <a:t>interractivité</a:t>
            </a:r>
            <a:r>
              <a:rPr lang="fr-FR" dirty="0" smtClean="0"/>
              <a:t> à un élément de la barre de navigation, dans le but de le mettre en évidence</a:t>
            </a:r>
          </a:p>
          <a:p>
            <a:pPr marL="621792" lvl="1" fontAlgn="auto">
              <a:spcBef>
                <a:spcPts val="324"/>
              </a:spcBef>
              <a:spcAft>
                <a:spcPts val="0"/>
              </a:spcAft>
              <a:buFont typeface="Verdana"/>
              <a:buChar char="◦"/>
              <a:defRPr/>
            </a:pPr>
            <a:endParaRPr lang="fr-FR" dirty="0" smtClean="0"/>
          </a:p>
          <a:p>
            <a:pPr marL="621792" lvl="1" fontAlgn="auto">
              <a:spcBef>
                <a:spcPts val="324"/>
              </a:spcBef>
              <a:spcAft>
                <a:spcPts val="0"/>
              </a:spcAft>
              <a:buFont typeface="Verdana"/>
              <a:buChar char="◦"/>
              <a:defRPr/>
            </a:pPr>
            <a:r>
              <a:rPr lang="fr-FR" dirty="0" smtClean="0"/>
              <a:t> source de difficulté pour les internautes (ex: Banque Postale)</a:t>
            </a:r>
          </a:p>
          <a:p>
            <a:pPr marL="621792" lvl="1" fontAlgn="auto">
              <a:spcBef>
                <a:spcPts val="324"/>
              </a:spcBef>
              <a:spcAft>
                <a:spcPts val="0"/>
              </a:spcAft>
              <a:buFont typeface="Verdana"/>
              <a:buChar char="◦"/>
              <a:defRPr/>
            </a:pPr>
            <a:endParaRPr lang="fr-FR" dirty="0" smtClean="0"/>
          </a:p>
          <a:p>
            <a:pPr marL="621792" lvl="1" fontAlgn="auto">
              <a:spcBef>
                <a:spcPts val="324"/>
              </a:spcBef>
              <a:spcAft>
                <a:spcPts val="0"/>
              </a:spcAft>
              <a:buFont typeface="Verdana"/>
              <a:buChar char="◦"/>
              <a:defRPr/>
            </a:pPr>
            <a:endParaRPr lang="fr-FR" dirty="0" smtClean="0"/>
          </a:p>
          <a:p>
            <a:pPr marL="621792" lvl="1" fontAlgn="auto">
              <a:spcBef>
                <a:spcPts val="324"/>
              </a:spcBef>
              <a:spcAft>
                <a:spcPts val="0"/>
              </a:spcAft>
              <a:buFont typeface="Verdana"/>
              <a:buNone/>
              <a:defRPr/>
            </a:pPr>
            <a:endParaRPr lang="fr-FR" dirty="0" smtClean="0"/>
          </a:p>
          <a:p>
            <a:pPr marL="621792" lvl="1" fontAlgn="auto">
              <a:spcBef>
                <a:spcPts val="324"/>
              </a:spcBef>
              <a:spcAft>
                <a:spcPts val="0"/>
              </a:spcAft>
              <a:buFont typeface="Verdana"/>
              <a:buChar char="◦"/>
              <a:defRPr/>
            </a:pPr>
            <a:endParaRPr lang="fr-FR" dirty="0"/>
          </a:p>
        </p:txBody>
      </p:sp>
      <p:sp>
        <p:nvSpPr>
          <p:cNvPr id="2" name="Titre 1"/>
          <p:cNvSpPr>
            <a:spLocks noGrp="1"/>
          </p:cNvSpPr>
          <p:nvPr>
            <p:ph type="title"/>
          </p:nvPr>
        </p:nvSpPr>
        <p:spPr/>
        <p:txBody>
          <a:bodyPr/>
          <a:lstStyle/>
          <a:p>
            <a:pPr fontAlgn="auto">
              <a:spcAft>
                <a:spcPts val="0"/>
              </a:spcAft>
              <a:defRPr/>
            </a:pPr>
            <a:r>
              <a:rPr lang="fr-CA" dirty="0"/>
              <a:t>Architecture d’un site Web – barre de navigation</a:t>
            </a:r>
            <a:endParaRPr lang="fr-FR"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6" name="Rounded Rectangle 5"/>
          <p:cNvSpPr/>
          <p:nvPr/>
        </p:nvSpPr>
        <p:spPr>
          <a:xfrm>
            <a:off x="701675" y="6160219"/>
            <a:ext cx="7667624" cy="3651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74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8"/>
          <p:cNvSpPr/>
          <p:nvPr/>
        </p:nvSpPr>
        <p:spPr>
          <a:xfrm>
            <a:off x="1650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11"/>
          <p:cNvSpPr/>
          <p:nvPr/>
        </p:nvSpPr>
        <p:spPr>
          <a:xfrm>
            <a:off x="1358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12"/>
          <p:cNvSpPr/>
          <p:nvPr/>
        </p:nvSpPr>
        <p:spPr>
          <a:xfrm>
            <a:off x="1943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3"/>
          <p:cNvSpPr/>
          <p:nvPr/>
        </p:nvSpPr>
        <p:spPr>
          <a:xfrm>
            <a:off x="22351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4"/>
          <p:cNvSpPr/>
          <p:nvPr/>
        </p:nvSpPr>
        <p:spPr>
          <a:xfrm>
            <a:off x="25272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5"/>
          <p:cNvSpPr/>
          <p:nvPr/>
        </p:nvSpPr>
        <p:spPr>
          <a:xfrm>
            <a:off x="34035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6"/>
          <p:cNvSpPr/>
          <p:nvPr/>
        </p:nvSpPr>
        <p:spPr>
          <a:xfrm>
            <a:off x="28193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7"/>
          <p:cNvSpPr/>
          <p:nvPr/>
        </p:nvSpPr>
        <p:spPr>
          <a:xfrm>
            <a:off x="31114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8"/>
          <p:cNvSpPr/>
          <p:nvPr/>
        </p:nvSpPr>
        <p:spPr>
          <a:xfrm>
            <a:off x="1066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9"/>
          <p:cNvSpPr/>
          <p:nvPr/>
        </p:nvSpPr>
        <p:spPr>
          <a:xfrm>
            <a:off x="3695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20"/>
          <p:cNvSpPr/>
          <p:nvPr/>
        </p:nvSpPr>
        <p:spPr>
          <a:xfrm>
            <a:off x="3987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21"/>
          <p:cNvSpPr/>
          <p:nvPr/>
        </p:nvSpPr>
        <p:spPr>
          <a:xfrm>
            <a:off x="4279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22"/>
          <p:cNvSpPr/>
          <p:nvPr/>
        </p:nvSpPr>
        <p:spPr>
          <a:xfrm>
            <a:off x="4571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76554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4" name="Picture 2" descr="Ici le menu utilise le rollover. Au survol du pointeur de la souris, les rubriques changent de couleur. Elles passent du jaune au vert."/>
          <p:cNvPicPr>
            <a:picLocks noChangeAspect="1" noChangeArrowheads="1"/>
          </p:cNvPicPr>
          <p:nvPr/>
        </p:nvPicPr>
        <p:blipFill>
          <a:blip r:embed="rId2">
            <a:extLst>
              <a:ext uri="{28A0092B-C50C-407E-A947-70E740481C1C}">
                <a14:useLocalDpi xmlns:a14="http://schemas.microsoft.com/office/drawing/2010/main" val="0"/>
              </a:ext>
            </a:extLst>
          </a:blip>
          <a:srcRect b="24689"/>
          <a:stretch>
            <a:fillRect/>
          </a:stretch>
        </p:blipFill>
        <p:spPr bwMode="auto">
          <a:xfrm>
            <a:off x="1619250" y="1341438"/>
            <a:ext cx="6048375"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5"/>
          <p:cNvSpPr/>
          <p:nvPr/>
        </p:nvSpPr>
        <p:spPr>
          <a:xfrm>
            <a:off x="701675" y="6160219"/>
            <a:ext cx="7667624" cy="3651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6"/>
          <p:cNvSpPr/>
          <p:nvPr/>
        </p:nvSpPr>
        <p:spPr>
          <a:xfrm>
            <a:off x="774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8"/>
          <p:cNvSpPr/>
          <p:nvPr/>
        </p:nvSpPr>
        <p:spPr>
          <a:xfrm>
            <a:off x="1650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11"/>
          <p:cNvSpPr/>
          <p:nvPr/>
        </p:nvSpPr>
        <p:spPr>
          <a:xfrm>
            <a:off x="1358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12"/>
          <p:cNvSpPr/>
          <p:nvPr/>
        </p:nvSpPr>
        <p:spPr>
          <a:xfrm>
            <a:off x="1943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13"/>
          <p:cNvSpPr/>
          <p:nvPr/>
        </p:nvSpPr>
        <p:spPr>
          <a:xfrm>
            <a:off x="22351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4"/>
          <p:cNvSpPr/>
          <p:nvPr/>
        </p:nvSpPr>
        <p:spPr>
          <a:xfrm>
            <a:off x="25272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5"/>
          <p:cNvSpPr/>
          <p:nvPr/>
        </p:nvSpPr>
        <p:spPr>
          <a:xfrm>
            <a:off x="34035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6"/>
          <p:cNvSpPr/>
          <p:nvPr/>
        </p:nvSpPr>
        <p:spPr>
          <a:xfrm>
            <a:off x="28193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7"/>
          <p:cNvSpPr/>
          <p:nvPr/>
        </p:nvSpPr>
        <p:spPr>
          <a:xfrm>
            <a:off x="31114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8"/>
          <p:cNvSpPr/>
          <p:nvPr/>
        </p:nvSpPr>
        <p:spPr>
          <a:xfrm>
            <a:off x="1066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9"/>
          <p:cNvSpPr/>
          <p:nvPr/>
        </p:nvSpPr>
        <p:spPr>
          <a:xfrm>
            <a:off x="3695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20"/>
          <p:cNvSpPr/>
          <p:nvPr/>
        </p:nvSpPr>
        <p:spPr>
          <a:xfrm>
            <a:off x="3987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21"/>
          <p:cNvSpPr/>
          <p:nvPr/>
        </p:nvSpPr>
        <p:spPr>
          <a:xfrm>
            <a:off x="4279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22"/>
          <p:cNvSpPr/>
          <p:nvPr/>
        </p:nvSpPr>
        <p:spPr>
          <a:xfrm>
            <a:off x="4571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10031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Espace réservé du contenu 2"/>
          <p:cNvSpPr>
            <a:spLocks noGrp="1"/>
          </p:cNvSpPr>
          <p:nvPr>
            <p:ph idx="1"/>
          </p:nvPr>
        </p:nvSpPr>
        <p:spPr/>
        <p:txBody>
          <a:bodyPr/>
          <a:lstStyle/>
          <a:p>
            <a:r>
              <a:rPr lang="fr-FR" dirty="0" smtClean="0"/>
              <a:t>Les boutons de navigations:</a:t>
            </a:r>
          </a:p>
          <a:p>
            <a:pPr lvl="1"/>
            <a:r>
              <a:rPr lang="fr-FR" dirty="0" smtClean="0"/>
              <a:t> Les boutons de navigation sont des élément utilisés comme liens pour naviguer.</a:t>
            </a:r>
          </a:p>
          <a:p>
            <a:pPr lvl="1"/>
            <a:endParaRPr lang="fr-FR" dirty="0" smtClean="0"/>
          </a:p>
          <a:p>
            <a:pPr lvl="1"/>
            <a:r>
              <a:rPr lang="fr-FR" dirty="0" smtClean="0"/>
              <a:t>Ils se présentent sous plusieurs formes : icône, texte ou parfois les deux associés.</a:t>
            </a:r>
          </a:p>
          <a:p>
            <a:pPr lvl="1">
              <a:buFont typeface="Verdana" pitchFamily="34" charset="0"/>
              <a:buNone/>
            </a:pPr>
            <a:endParaRPr lang="fr-FR" dirty="0" smtClean="0"/>
          </a:p>
          <a:p>
            <a:pPr lvl="1"/>
            <a:r>
              <a:rPr lang="fr-FR" dirty="0" smtClean="0"/>
              <a:t>Pour gagner de la place à l'écran, certains concepteurs web préfèrent utiliser des icônes de navigation en guise de menu. </a:t>
            </a:r>
          </a:p>
          <a:p>
            <a:pPr lvl="1"/>
            <a:endParaRPr lang="fr-FR" dirty="0" smtClean="0"/>
          </a:p>
        </p:txBody>
      </p:sp>
      <p:sp>
        <p:nvSpPr>
          <p:cNvPr id="2" name="Titre 1"/>
          <p:cNvSpPr>
            <a:spLocks noGrp="1"/>
          </p:cNvSpPr>
          <p:nvPr>
            <p:ph type="title"/>
          </p:nvPr>
        </p:nvSpPr>
        <p:spPr/>
        <p:txBody>
          <a:bodyPr/>
          <a:lstStyle/>
          <a:p>
            <a:pPr fontAlgn="auto">
              <a:spcAft>
                <a:spcPts val="0"/>
              </a:spcAft>
              <a:defRPr/>
            </a:pPr>
            <a:r>
              <a:rPr lang="fr-CA" dirty="0"/>
              <a:t>Architecture d’un site Web – barre de navigation</a:t>
            </a:r>
            <a:endParaRPr lang="fr-FR"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6" name="Rounded Rectangle 5"/>
          <p:cNvSpPr/>
          <p:nvPr/>
        </p:nvSpPr>
        <p:spPr>
          <a:xfrm>
            <a:off x="701675" y="6160219"/>
            <a:ext cx="7667624" cy="3651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74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8"/>
          <p:cNvSpPr/>
          <p:nvPr/>
        </p:nvSpPr>
        <p:spPr>
          <a:xfrm>
            <a:off x="1650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11"/>
          <p:cNvSpPr/>
          <p:nvPr/>
        </p:nvSpPr>
        <p:spPr>
          <a:xfrm>
            <a:off x="1358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12"/>
          <p:cNvSpPr/>
          <p:nvPr/>
        </p:nvSpPr>
        <p:spPr>
          <a:xfrm>
            <a:off x="1943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3"/>
          <p:cNvSpPr/>
          <p:nvPr/>
        </p:nvSpPr>
        <p:spPr>
          <a:xfrm>
            <a:off x="22351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4"/>
          <p:cNvSpPr/>
          <p:nvPr/>
        </p:nvSpPr>
        <p:spPr>
          <a:xfrm>
            <a:off x="25272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5"/>
          <p:cNvSpPr/>
          <p:nvPr/>
        </p:nvSpPr>
        <p:spPr>
          <a:xfrm>
            <a:off x="34035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6"/>
          <p:cNvSpPr/>
          <p:nvPr/>
        </p:nvSpPr>
        <p:spPr>
          <a:xfrm>
            <a:off x="28193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7"/>
          <p:cNvSpPr/>
          <p:nvPr/>
        </p:nvSpPr>
        <p:spPr>
          <a:xfrm>
            <a:off x="31114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8"/>
          <p:cNvSpPr/>
          <p:nvPr/>
        </p:nvSpPr>
        <p:spPr>
          <a:xfrm>
            <a:off x="1066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9"/>
          <p:cNvSpPr/>
          <p:nvPr/>
        </p:nvSpPr>
        <p:spPr>
          <a:xfrm>
            <a:off x="3695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20"/>
          <p:cNvSpPr/>
          <p:nvPr/>
        </p:nvSpPr>
        <p:spPr>
          <a:xfrm>
            <a:off x="3987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21"/>
          <p:cNvSpPr/>
          <p:nvPr/>
        </p:nvSpPr>
        <p:spPr>
          <a:xfrm>
            <a:off x="4279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22"/>
          <p:cNvSpPr/>
          <p:nvPr/>
        </p:nvSpPr>
        <p:spPr>
          <a:xfrm>
            <a:off x="4571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4"/>
          <p:cNvSpPr/>
          <p:nvPr/>
        </p:nvSpPr>
        <p:spPr>
          <a:xfrm>
            <a:off x="4864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02293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2" name="Picture 2" descr="Sur ce site, les boutons de navigation sont parfaitement incompréhensibles. On pourrait les prendre pour des vignettes illustrant l'image de fond. Pourtant c'est un menu. Le quatrième bouton pointe vers &quot;Economie et emploi&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975" y="620713"/>
            <a:ext cx="4895850"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Ellipse 4"/>
          <p:cNvSpPr/>
          <p:nvPr/>
        </p:nvSpPr>
        <p:spPr>
          <a:xfrm>
            <a:off x="1979613" y="2133600"/>
            <a:ext cx="1871662" cy="4318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pic>
        <p:nvPicPr>
          <p:cNvPr id="430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3429000"/>
            <a:ext cx="8135937"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à coins arrondis 6"/>
          <p:cNvSpPr/>
          <p:nvPr/>
        </p:nvSpPr>
        <p:spPr>
          <a:xfrm>
            <a:off x="5292725" y="3644900"/>
            <a:ext cx="2447925" cy="165576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8" name="Rounded Rectangle 5"/>
          <p:cNvSpPr/>
          <p:nvPr/>
        </p:nvSpPr>
        <p:spPr>
          <a:xfrm>
            <a:off x="701675" y="6165304"/>
            <a:ext cx="7667624" cy="3651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6"/>
          <p:cNvSpPr/>
          <p:nvPr/>
        </p:nvSpPr>
        <p:spPr>
          <a:xfrm>
            <a:off x="774699" y="6238329"/>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8"/>
          <p:cNvSpPr/>
          <p:nvPr/>
        </p:nvSpPr>
        <p:spPr>
          <a:xfrm>
            <a:off x="1650999" y="6238329"/>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1"/>
          <p:cNvSpPr/>
          <p:nvPr/>
        </p:nvSpPr>
        <p:spPr>
          <a:xfrm>
            <a:off x="1358899" y="6238329"/>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2"/>
          <p:cNvSpPr/>
          <p:nvPr/>
        </p:nvSpPr>
        <p:spPr>
          <a:xfrm>
            <a:off x="1943099" y="6238329"/>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3"/>
          <p:cNvSpPr/>
          <p:nvPr/>
        </p:nvSpPr>
        <p:spPr>
          <a:xfrm>
            <a:off x="2235199" y="6238329"/>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4"/>
          <p:cNvSpPr/>
          <p:nvPr/>
        </p:nvSpPr>
        <p:spPr>
          <a:xfrm>
            <a:off x="2527299" y="6238329"/>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5"/>
          <p:cNvSpPr/>
          <p:nvPr/>
        </p:nvSpPr>
        <p:spPr>
          <a:xfrm>
            <a:off x="3403599" y="6238329"/>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6"/>
          <p:cNvSpPr/>
          <p:nvPr/>
        </p:nvSpPr>
        <p:spPr>
          <a:xfrm>
            <a:off x="2819399" y="6238329"/>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7"/>
          <p:cNvSpPr/>
          <p:nvPr/>
        </p:nvSpPr>
        <p:spPr>
          <a:xfrm>
            <a:off x="3111499" y="6238329"/>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8"/>
          <p:cNvSpPr/>
          <p:nvPr/>
        </p:nvSpPr>
        <p:spPr>
          <a:xfrm>
            <a:off x="1066799" y="6238329"/>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9"/>
          <p:cNvSpPr/>
          <p:nvPr/>
        </p:nvSpPr>
        <p:spPr>
          <a:xfrm>
            <a:off x="3695699" y="6238329"/>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20"/>
          <p:cNvSpPr/>
          <p:nvPr/>
        </p:nvSpPr>
        <p:spPr>
          <a:xfrm>
            <a:off x="3987799" y="6238329"/>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1"/>
          <p:cNvSpPr/>
          <p:nvPr/>
        </p:nvSpPr>
        <p:spPr>
          <a:xfrm>
            <a:off x="4279899" y="6238329"/>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2"/>
          <p:cNvSpPr/>
          <p:nvPr/>
        </p:nvSpPr>
        <p:spPr>
          <a:xfrm>
            <a:off x="4571999" y="6238329"/>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4"/>
          <p:cNvSpPr/>
          <p:nvPr/>
        </p:nvSpPr>
        <p:spPr>
          <a:xfrm>
            <a:off x="4864099" y="6238329"/>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47213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t>Introduction</a:t>
            </a:r>
            <a:endParaRPr lang="fr-CA" dirty="0"/>
          </a:p>
        </p:txBody>
      </p:sp>
      <p:sp>
        <p:nvSpPr>
          <p:cNvPr id="3" name="Espace réservé du contenu 2"/>
          <p:cNvSpPr>
            <a:spLocks noGrp="1"/>
          </p:cNvSpPr>
          <p:nvPr>
            <p:ph idx="1"/>
          </p:nvPr>
        </p:nvSpPr>
        <p:spPr/>
        <p:txBody>
          <a:bodyPr/>
          <a:lstStyle/>
          <a:p>
            <a:r>
              <a:rPr lang="fr-CA" dirty="0" smtClean="0"/>
              <a:t>Le but de ce document est de vous familiariser avec les règles d’ergonomies lors de la conception d’un site Internet.</a:t>
            </a:r>
          </a:p>
          <a:p>
            <a:r>
              <a:rPr lang="fr-CA" dirty="0" smtClean="0"/>
              <a:t>Évaluer </a:t>
            </a:r>
            <a:r>
              <a:rPr lang="fr-CA" dirty="0"/>
              <a:t>les variables qui déterminent l'ergonomie, l'esthétisme et la convivialité d'un site c'est à dire l'</a:t>
            </a:r>
            <a:r>
              <a:rPr lang="fr-CA" dirty="0" err="1"/>
              <a:t>usabilité</a:t>
            </a:r>
            <a:r>
              <a:rPr lang="fr-CA" dirty="0"/>
              <a:t> d'un </a:t>
            </a:r>
            <a:r>
              <a:rPr lang="fr-CA" dirty="0" smtClean="0"/>
              <a:t>site.</a:t>
            </a:r>
            <a:endParaRPr lang="fr-CA" dirty="0"/>
          </a:p>
        </p:txBody>
      </p:sp>
      <p:sp>
        <p:nvSpPr>
          <p:cNvPr id="4" name="Rounded Rectangle 5"/>
          <p:cNvSpPr/>
          <p:nvPr/>
        </p:nvSpPr>
        <p:spPr>
          <a:xfrm>
            <a:off x="701675" y="6160219"/>
            <a:ext cx="7667624" cy="3651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6"/>
          <p:cNvSpPr/>
          <p:nvPr/>
        </p:nvSpPr>
        <p:spPr>
          <a:xfrm>
            <a:off x="774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18"/>
          <p:cNvSpPr/>
          <p:nvPr/>
        </p:nvSpPr>
        <p:spPr>
          <a:xfrm>
            <a:off x="1066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6315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fontScale="77500" lnSpcReduction="20000"/>
          </a:bodyPr>
          <a:lstStyle/>
          <a:p>
            <a:pPr marL="365760" indent="-256032" fontAlgn="auto">
              <a:spcAft>
                <a:spcPts val="0"/>
              </a:spcAft>
              <a:buFont typeface="Wingdings 3"/>
              <a:buChar char=""/>
              <a:defRPr/>
            </a:pPr>
            <a:r>
              <a:rPr lang="fr-FR" dirty="0" smtClean="0"/>
              <a:t> Le fil d’Ariane c’est le chemin qu’un internaute à emprunté depuis l’accueil de la page jusqu’à la page où il se situe.</a:t>
            </a:r>
          </a:p>
          <a:p>
            <a:pPr marL="365760" indent="-256032" fontAlgn="auto">
              <a:spcAft>
                <a:spcPts val="0"/>
              </a:spcAft>
              <a:buFont typeface="Wingdings 3"/>
              <a:buChar char=""/>
              <a:defRPr/>
            </a:pPr>
            <a:endParaRPr lang="fr-FR" dirty="0" smtClean="0"/>
          </a:p>
          <a:p>
            <a:pPr marL="365760" indent="-256032" fontAlgn="auto">
              <a:spcAft>
                <a:spcPts val="0"/>
              </a:spcAft>
              <a:buFont typeface="Wingdings 3"/>
              <a:buChar char=""/>
              <a:defRPr/>
            </a:pPr>
            <a:r>
              <a:rPr lang="fr-FR" dirty="0" smtClean="0"/>
              <a:t> Aussi appelé « chemin de progression »</a:t>
            </a:r>
          </a:p>
          <a:p>
            <a:pPr marL="365760" indent="-256032" fontAlgn="auto">
              <a:spcAft>
                <a:spcPts val="0"/>
              </a:spcAft>
              <a:buFont typeface="Wingdings 3"/>
              <a:buChar char=""/>
              <a:defRPr/>
            </a:pPr>
            <a:endParaRPr lang="fr-FR" dirty="0" smtClean="0"/>
          </a:p>
          <a:p>
            <a:pPr marL="365760" indent="-256032" fontAlgn="auto">
              <a:spcAft>
                <a:spcPts val="0"/>
              </a:spcAft>
              <a:buFont typeface="Wingdings 3"/>
              <a:buChar char=""/>
              <a:defRPr/>
            </a:pPr>
            <a:r>
              <a:rPr lang="fr-FR" dirty="0" smtClean="0"/>
              <a:t> Conseil :</a:t>
            </a:r>
          </a:p>
          <a:p>
            <a:pPr marL="621792" lvl="1" fontAlgn="auto">
              <a:spcBef>
                <a:spcPts val="324"/>
              </a:spcBef>
              <a:spcAft>
                <a:spcPts val="0"/>
              </a:spcAft>
              <a:buFont typeface="Verdana"/>
              <a:buChar char="◦"/>
              <a:defRPr/>
            </a:pPr>
            <a:r>
              <a:rPr lang="fr-FR" dirty="0" smtClean="0"/>
              <a:t> à placer en haut de la place, à gauche au dessus de la page courante</a:t>
            </a:r>
          </a:p>
          <a:p>
            <a:pPr marL="621792" lvl="1" fontAlgn="auto">
              <a:spcBef>
                <a:spcPts val="324"/>
              </a:spcBef>
              <a:spcAft>
                <a:spcPts val="0"/>
              </a:spcAft>
              <a:buFont typeface="Verdana"/>
              <a:buChar char="◦"/>
              <a:defRPr/>
            </a:pPr>
            <a:r>
              <a:rPr lang="fr-FR" dirty="0" smtClean="0"/>
              <a:t> mettre le symbole ‘&gt;’ entre chaque rubrique</a:t>
            </a:r>
          </a:p>
          <a:p>
            <a:pPr marL="621792" lvl="1" fontAlgn="auto">
              <a:spcBef>
                <a:spcPts val="324"/>
              </a:spcBef>
              <a:spcAft>
                <a:spcPts val="0"/>
              </a:spcAft>
              <a:buFont typeface="Verdana"/>
              <a:buChar char="◦"/>
              <a:defRPr/>
            </a:pPr>
            <a:r>
              <a:rPr lang="fr-FR" dirty="0" smtClean="0"/>
              <a:t> utiliser dans le fil d'Ariane les mêmes dénominations que les pages parcourues</a:t>
            </a:r>
          </a:p>
          <a:p>
            <a:pPr marL="621792" lvl="1" fontAlgn="auto">
              <a:spcBef>
                <a:spcPts val="324"/>
              </a:spcBef>
              <a:spcAft>
                <a:spcPts val="0"/>
              </a:spcAft>
              <a:buFont typeface="Verdana"/>
              <a:buChar char="◦"/>
              <a:defRPr/>
            </a:pPr>
            <a:r>
              <a:rPr lang="fr-FR" dirty="0" smtClean="0"/>
              <a:t> utiliser un petit corps de police pour ne pas gêner la lecture de la page</a:t>
            </a:r>
          </a:p>
          <a:p>
            <a:pPr marL="621792" lvl="1" fontAlgn="auto">
              <a:spcBef>
                <a:spcPts val="324"/>
              </a:spcBef>
              <a:spcAft>
                <a:spcPts val="0"/>
              </a:spcAft>
              <a:buFont typeface="Verdana"/>
              <a:buChar char="◦"/>
              <a:defRPr/>
            </a:pPr>
            <a:r>
              <a:rPr lang="fr-FR" dirty="0" smtClean="0"/>
              <a:t> le titre de la page doit être présent dans le fil d'Ariane et sur la page. Cette redondance permet à l'internaute de bien se repérer.</a:t>
            </a:r>
          </a:p>
          <a:p>
            <a:pPr marL="621792" lvl="1" fontAlgn="auto">
              <a:spcBef>
                <a:spcPts val="324"/>
              </a:spcBef>
              <a:spcAft>
                <a:spcPts val="0"/>
              </a:spcAft>
              <a:buFont typeface="Verdana"/>
              <a:buChar char="◦"/>
              <a:defRPr/>
            </a:pPr>
            <a:endParaRPr lang="fr-FR" dirty="0"/>
          </a:p>
        </p:txBody>
      </p:sp>
      <p:sp>
        <p:nvSpPr>
          <p:cNvPr id="2" name="Titre 1"/>
          <p:cNvSpPr>
            <a:spLocks noGrp="1"/>
          </p:cNvSpPr>
          <p:nvPr>
            <p:ph type="title"/>
          </p:nvPr>
        </p:nvSpPr>
        <p:spPr/>
        <p:txBody>
          <a:bodyPr/>
          <a:lstStyle/>
          <a:p>
            <a:pPr fontAlgn="auto">
              <a:spcAft>
                <a:spcPts val="0"/>
              </a:spcAft>
              <a:defRPr/>
            </a:pPr>
            <a:r>
              <a:rPr lang="fr-CA" dirty="0"/>
              <a:t>Architecture d’un site Web – </a:t>
            </a:r>
            <a:r>
              <a:rPr lang="fr-CA" dirty="0" smtClean="0"/>
              <a:t>Le fil d’Ariane</a:t>
            </a:r>
            <a:endParaRPr lang="fr-FR"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6" name="Rounded Rectangle 5"/>
          <p:cNvSpPr/>
          <p:nvPr/>
        </p:nvSpPr>
        <p:spPr>
          <a:xfrm>
            <a:off x="701675" y="6160219"/>
            <a:ext cx="7667624" cy="3651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74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8"/>
          <p:cNvSpPr/>
          <p:nvPr/>
        </p:nvSpPr>
        <p:spPr>
          <a:xfrm>
            <a:off x="1650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11"/>
          <p:cNvSpPr/>
          <p:nvPr/>
        </p:nvSpPr>
        <p:spPr>
          <a:xfrm>
            <a:off x="1358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12"/>
          <p:cNvSpPr/>
          <p:nvPr/>
        </p:nvSpPr>
        <p:spPr>
          <a:xfrm>
            <a:off x="1943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3"/>
          <p:cNvSpPr/>
          <p:nvPr/>
        </p:nvSpPr>
        <p:spPr>
          <a:xfrm>
            <a:off x="22351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4"/>
          <p:cNvSpPr/>
          <p:nvPr/>
        </p:nvSpPr>
        <p:spPr>
          <a:xfrm>
            <a:off x="25272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5"/>
          <p:cNvSpPr/>
          <p:nvPr/>
        </p:nvSpPr>
        <p:spPr>
          <a:xfrm>
            <a:off x="34035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6"/>
          <p:cNvSpPr/>
          <p:nvPr/>
        </p:nvSpPr>
        <p:spPr>
          <a:xfrm>
            <a:off x="28193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7"/>
          <p:cNvSpPr/>
          <p:nvPr/>
        </p:nvSpPr>
        <p:spPr>
          <a:xfrm>
            <a:off x="31114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8"/>
          <p:cNvSpPr/>
          <p:nvPr/>
        </p:nvSpPr>
        <p:spPr>
          <a:xfrm>
            <a:off x="1066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9"/>
          <p:cNvSpPr/>
          <p:nvPr/>
        </p:nvSpPr>
        <p:spPr>
          <a:xfrm>
            <a:off x="3695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20"/>
          <p:cNvSpPr/>
          <p:nvPr/>
        </p:nvSpPr>
        <p:spPr>
          <a:xfrm>
            <a:off x="3987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21"/>
          <p:cNvSpPr/>
          <p:nvPr/>
        </p:nvSpPr>
        <p:spPr>
          <a:xfrm>
            <a:off x="4279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22"/>
          <p:cNvSpPr/>
          <p:nvPr/>
        </p:nvSpPr>
        <p:spPr>
          <a:xfrm>
            <a:off x="4571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4"/>
          <p:cNvSpPr/>
          <p:nvPr/>
        </p:nvSpPr>
        <p:spPr>
          <a:xfrm>
            <a:off x="4864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50787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60" name="Image 6" descr="cdiscount.png"/>
          <p:cNvPicPr>
            <a:picLocks noChangeAspect="1"/>
          </p:cNvPicPr>
          <p:nvPr/>
        </p:nvPicPr>
        <p:blipFill>
          <a:blip r:embed="rId2">
            <a:extLst>
              <a:ext uri="{28A0092B-C50C-407E-A947-70E740481C1C}">
                <a14:useLocalDpi xmlns:a14="http://schemas.microsoft.com/office/drawing/2010/main" val="0"/>
              </a:ext>
            </a:extLst>
          </a:blip>
          <a:srcRect t="21519" b="8861"/>
          <a:stretch>
            <a:fillRect/>
          </a:stretch>
        </p:blipFill>
        <p:spPr bwMode="auto">
          <a:xfrm>
            <a:off x="468313" y="260350"/>
            <a:ext cx="8207375"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Picture 4" descr="Le fil d'Ariane du site La Centrale est incohérent. Il ne correspond pas aux noms des pages ouvertes. L'utilisateur a cliqué sur la page &quot;Pièce&quot; et c'est &quot;Accessoire&quot; qui figure dans le fil d'Aria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4365625"/>
            <a:ext cx="619125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Ellipse 8"/>
          <p:cNvSpPr/>
          <p:nvPr/>
        </p:nvSpPr>
        <p:spPr>
          <a:xfrm>
            <a:off x="1258888" y="5805488"/>
            <a:ext cx="1728787" cy="5032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pic>
        <p:nvPicPr>
          <p:cNvPr id="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0130" t="28041" r="72287" b="17789"/>
          <a:stretch/>
        </p:blipFill>
        <p:spPr bwMode="auto">
          <a:xfrm>
            <a:off x="5364088" y="1996097"/>
            <a:ext cx="3670207" cy="3347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Rounded Rectangle 5"/>
          <p:cNvSpPr/>
          <p:nvPr/>
        </p:nvSpPr>
        <p:spPr>
          <a:xfrm>
            <a:off x="701675" y="6160219"/>
            <a:ext cx="7667624" cy="3651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6"/>
          <p:cNvSpPr/>
          <p:nvPr/>
        </p:nvSpPr>
        <p:spPr>
          <a:xfrm>
            <a:off x="774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ed Rectangle 8"/>
          <p:cNvSpPr/>
          <p:nvPr/>
        </p:nvSpPr>
        <p:spPr>
          <a:xfrm>
            <a:off x="1650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11"/>
          <p:cNvSpPr/>
          <p:nvPr/>
        </p:nvSpPr>
        <p:spPr>
          <a:xfrm>
            <a:off x="1358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ounded Rectangle 12"/>
          <p:cNvSpPr/>
          <p:nvPr/>
        </p:nvSpPr>
        <p:spPr>
          <a:xfrm>
            <a:off x="1943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ounded Rectangle 13"/>
          <p:cNvSpPr/>
          <p:nvPr/>
        </p:nvSpPr>
        <p:spPr>
          <a:xfrm>
            <a:off x="22351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14"/>
          <p:cNvSpPr/>
          <p:nvPr/>
        </p:nvSpPr>
        <p:spPr>
          <a:xfrm>
            <a:off x="25272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15"/>
          <p:cNvSpPr/>
          <p:nvPr/>
        </p:nvSpPr>
        <p:spPr>
          <a:xfrm>
            <a:off x="34035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16"/>
          <p:cNvSpPr/>
          <p:nvPr/>
        </p:nvSpPr>
        <p:spPr>
          <a:xfrm>
            <a:off x="28193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ed Rectangle 17"/>
          <p:cNvSpPr/>
          <p:nvPr/>
        </p:nvSpPr>
        <p:spPr>
          <a:xfrm>
            <a:off x="31114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18"/>
          <p:cNvSpPr/>
          <p:nvPr/>
        </p:nvSpPr>
        <p:spPr>
          <a:xfrm>
            <a:off x="1066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ed Rectangle 19"/>
          <p:cNvSpPr/>
          <p:nvPr/>
        </p:nvSpPr>
        <p:spPr>
          <a:xfrm>
            <a:off x="3695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20"/>
          <p:cNvSpPr/>
          <p:nvPr/>
        </p:nvSpPr>
        <p:spPr>
          <a:xfrm>
            <a:off x="3987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ounded Rectangle 21"/>
          <p:cNvSpPr/>
          <p:nvPr/>
        </p:nvSpPr>
        <p:spPr>
          <a:xfrm>
            <a:off x="4279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ounded Rectangle 22"/>
          <p:cNvSpPr/>
          <p:nvPr/>
        </p:nvSpPr>
        <p:spPr>
          <a:xfrm>
            <a:off x="4571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ed Rectangle 23"/>
          <p:cNvSpPr/>
          <p:nvPr/>
        </p:nvSpPr>
        <p:spPr>
          <a:xfrm>
            <a:off x="51561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ounded Rectangle 24"/>
          <p:cNvSpPr/>
          <p:nvPr/>
        </p:nvSpPr>
        <p:spPr>
          <a:xfrm>
            <a:off x="4864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91686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t>Ergonomie – Uniformisez!</a:t>
            </a:r>
            <a:r>
              <a:rPr lang="fr-CA" dirty="0"/>
              <a:t/>
            </a:r>
            <a:br>
              <a:rPr lang="fr-CA" dirty="0"/>
            </a:br>
            <a:endParaRPr lang="fr-CA" dirty="0"/>
          </a:p>
        </p:txBody>
      </p:sp>
      <p:sp>
        <p:nvSpPr>
          <p:cNvPr id="3" name="Espace réservé du contenu 2"/>
          <p:cNvSpPr>
            <a:spLocks noGrp="1"/>
          </p:cNvSpPr>
          <p:nvPr>
            <p:ph idx="1"/>
          </p:nvPr>
        </p:nvSpPr>
        <p:spPr/>
        <p:txBody>
          <a:bodyPr/>
          <a:lstStyle/>
          <a:p>
            <a:r>
              <a:rPr lang="fr-CA" dirty="0" smtClean="0"/>
              <a:t>La règle la plus importante lors de la conception d’une interface est </a:t>
            </a:r>
            <a:r>
              <a:rPr lang="fr-CA" b="1" dirty="0" smtClean="0"/>
              <a:t>l’uniformité</a:t>
            </a:r>
            <a:r>
              <a:rPr lang="fr-CA" dirty="0" smtClean="0"/>
              <a:t>.</a:t>
            </a:r>
          </a:p>
          <a:p>
            <a:pPr lvl="1"/>
            <a:r>
              <a:rPr lang="fr-CA" dirty="0"/>
              <a:t>La mise en page doit être uniforme sur toutes les pages. Les polices, la taille des caractères, l'indentation, les lignes horizontales doivent être les mêmes partout pour des fins de consistance graphique et de facilitation de la lecture.</a:t>
            </a:r>
            <a:endParaRPr lang="fr-CA" dirty="0" smtClean="0"/>
          </a:p>
          <a:p>
            <a:endParaRPr lang="fr-CA" dirty="0"/>
          </a:p>
        </p:txBody>
      </p:sp>
      <p:sp>
        <p:nvSpPr>
          <p:cNvPr id="4" name="Rounded Rectangle 5"/>
          <p:cNvSpPr/>
          <p:nvPr/>
        </p:nvSpPr>
        <p:spPr>
          <a:xfrm>
            <a:off x="701675" y="6160219"/>
            <a:ext cx="7667624" cy="3651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6"/>
          <p:cNvSpPr/>
          <p:nvPr/>
        </p:nvSpPr>
        <p:spPr>
          <a:xfrm>
            <a:off x="774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8"/>
          <p:cNvSpPr/>
          <p:nvPr/>
        </p:nvSpPr>
        <p:spPr>
          <a:xfrm>
            <a:off x="1650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11"/>
          <p:cNvSpPr/>
          <p:nvPr/>
        </p:nvSpPr>
        <p:spPr>
          <a:xfrm>
            <a:off x="1358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12"/>
          <p:cNvSpPr/>
          <p:nvPr/>
        </p:nvSpPr>
        <p:spPr>
          <a:xfrm>
            <a:off x="1943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13"/>
          <p:cNvSpPr/>
          <p:nvPr/>
        </p:nvSpPr>
        <p:spPr>
          <a:xfrm>
            <a:off x="22351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14"/>
          <p:cNvSpPr/>
          <p:nvPr/>
        </p:nvSpPr>
        <p:spPr>
          <a:xfrm>
            <a:off x="25272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5"/>
          <p:cNvSpPr/>
          <p:nvPr/>
        </p:nvSpPr>
        <p:spPr>
          <a:xfrm>
            <a:off x="34035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6"/>
          <p:cNvSpPr/>
          <p:nvPr/>
        </p:nvSpPr>
        <p:spPr>
          <a:xfrm>
            <a:off x="28193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7"/>
          <p:cNvSpPr/>
          <p:nvPr/>
        </p:nvSpPr>
        <p:spPr>
          <a:xfrm>
            <a:off x="31114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8"/>
          <p:cNvSpPr/>
          <p:nvPr/>
        </p:nvSpPr>
        <p:spPr>
          <a:xfrm>
            <a:off x="1066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9"/>
          <p:cNvSpPr/>
          <p:nvPr/>
        </p:nvSpPr>
        <p:spPr>
          <a:xfrm>
            <a:off x="3695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20"/>
          <p:cNvSpPr/>
          <p:nvPr/>
        </p:nvSpPr>
        <p:spPr>
          <a:xfrm>
            <a:off x="3987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21"/>
          <p:cNvSpPr/>
          <p:nvPr/>
        </p:nvSpPr>
        <p:spPr>
          <a:xfrm>
            <a:off x="4279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22"/>
          <p:cNvSpPr/>
          <p:nvPr/>
        </p:nvSpPr>
        <p:spPr>
          <a:xfrm>
            <a:off x="4571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23"/>
          <p:cNvSpPr/>
          <p:nvPr/>
        </p:nvSpPr>
        <p:spPr>
          <a:xfrm>
            <a:off x="51561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24"/>
          <p:cNvSpPr/>
          <p:nvPr/>
        </p:nvSpPr>
        <p:spPr>
          <a:xfrm>
            <a:off x="4864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17270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t>Ergonomie – Les couleurs</a:t>
            </a:r>
            <a:r>
              <a:rPr lang="fr-CA" dirty="0"/>
              <a:t/>
            </a:r>
            <a:br>
              <a:rPr lang="fr-CA" dirty="0"/>
            </a:br>
            <a:endParaRPr lang="fr-CA" dirty="0"/>
          </a:p>
        </p:txBody>
      </p:sp>
      <p:sp>
        <p:nvSpPr>
          <p:cNvPr id="3" name="Espace réservé du contenu 2"/>
          <p:cNvSpPr>
            <a:spLocks noGrp="1"/>
          </p:cNvSpPr>
          <p:nvPr>
            <p:ph idx="1"/>
          </p:nvPr>
        </p:nvSpPr>
        <p:spPr/>
        <p:txBody>
          <a:bodyPr/>
          <a:lstStyle/>
          <a:p>
            <a:r>
              <a:rPr lang="fr-CA" dirty="0" smtClean="0"/>
              <a:t>Les couleurs doivent être harmonieuse et ne pas trop fatigué l’œil de la lecture.</a:t>
            </a:r>
          </a:p>
          <a:p>
            <a:pPr marL="365760" indent="-256032" fontAlgn="auto">
              <a:spcAft>
                <a:spcPts val="0"/>
              </a:spcAft>
              <a:buFont typeface="Wingdings 3"/>
              <a:buChar char=""/>
              <a:defRPr/>
            </a:pPr>
            <a:r>
              <a:rPr lang="fr-FR" dirty="0"/>
              <a:t>Utiliser un nombre limité de couleur</a:t>
            </a:r>
          </a:p>
          <a:p>
            <a:pPr marL="365760" indent="-256032" fontAlgn="auto">
              <a:spcAft>
                <a:spcPts val="0"/>
              </a:spcAft>
              <a:buFont typeface="Wingdings 3"/>
              <a:buChar char=""/>
              <a:defRPr/>
            </a:pPr>
            <a:endParaRPr lang="fr-FR" dirty="0"/>
          </a:p>
          <a:p>
            <a:pPr marL="365760" indent="-256032" fontAlgn="auto">
              <a:spcAft>
                <a:spcPts val="0"/>
              </a:spcAft>
              <a:buFont typeface="Wingdings 3"/>
              <a:buChar char=""/>
              <a:defRPr/>
            </a:pPr>
            <a:r>
              <a:rPr lang="fr-FR" dirty="0"/>
              <a:t> Bien choisir les couleurs de fond (background) et les couleurs de « surface » (</a:t>
            </a:r>
            <a:r>
              <a:rPr lang="fr-FR" dirty="0" err="1"/>
              <a:t>foreground</a:t>
            </a:r>
            <a:r>
              <a:rPr lang="fr-FR" dirty="0"/>
              <a:t>)</a:t>
            </a:r>
          </a:p>
          <a:p>
            <a:r>
              <a:rPr lang="fr-CA" dirty="0" smtClean="0"/>
              <a:t>Attention aux daltoniens…</a:t>
            </a:r>
          </a:p>
          <a:p>
            <a:endParaRPr lang="fr-CA" dirty="0"/>
          </a:p>
        </p:txBody>
      </p:sp>
      <p:sp>
        <p:nvSpPr>
          <p:cNvPr id="4" name="Rounded Rectangle 5"/>
          <p:cNvSpPr/>
          <p:nvPr/>
        </p:nvSpPr>
        <p:spPr>
          <a:xfrm>
            <a:off x="701675" y="6160219"/>
            <a:ext cx="7667624" cy="3651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6"/>
          <p:cNvSpPr/>
          <p:nvPr/>
        </p:nvSpPr>
        <p:spPr>
          <a:xfrm>
            <a:off x="774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8"/>
          <p:cNvSpPr/>
          <p:nvPr/>
        </p:nvSpPr>
        <p:spPr>
          <a:xfrm>
            <a:off x="1650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11"/>
          <p:cNvSpPr/>
          <p:nvPr/>
        </p:nvSpPr>
        <p:spPr>
          <a:xfrm>
            <a:off x="1358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12"/>
          <p:cNvSpPr/>
          <p:nvPr/>
        </p:nvSpPr>
        <p:spPr>
          <a:xfrm>
            <a:off x="1943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13"/>
          <p:cNvSpPr/>
          <p:nvPr/>
        </p:nvSpPr>
        <p:spPr>
          <a:xfrm>
            <a:off x="22351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14"/>
          <p:cNvSpPr/>
          <p:nvPr/>
        </p:nvSpPr>
        <p:spPr>
          <a:xfrm>
            <a:off x="25272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5"/>
          <p:cNvSpPr/>
          <p:nvPr/>
        </p:nvSpPr>
        <p:spPr>
          <a:xfrm>
            <a:off x="34035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6"/>
          <p:cNvSpPr/>
          <p:nvPr/>
        </p:nvSpPr>
        <p:spPr>
          <a:xfrm>
            <a:off x="28193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7"/>
          <p:cNvSpPr/>
          <p:nvPr/>
        </p:nvSpPr>
        <p:spPr>
          <a:xfrm>
            <a:off x="31114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8"/>
          <p:cNvSpPr/>
          <p:nvPr/>
        </p:nvSpPr>
        <p:spPr>
          <a:xfrm>
            <a:off x="1066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9"/>
          <p:cNvSpPr/>
          <p:nvPr/>
        </p:nvSpPr>
        <p:spPr>
          <a:xfrm>
            <a:off x="3695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20"/>
          <p:cNvSpPr/>
          <p:nvPr/>
        </p:nvSpPr>
        <p:spPr>
          <a:xfrm>
            <a:off x="3987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21"/>
          <p:cNvSpPr/>
          <p:nvPr/>
        </p:nvSpPr>
        <p:spPr>
          <a:xfrm>
            <a:off x="4279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22"/>
          <p:cNvSpPr/>
          <p:nvPr/>
        </p:nvSpPr>
        <p:spPr>
          <a:xfrm>
            <a:off x="4571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23"/>
          <p:cNvSpPr/>
          <p:nvPr/>
        </p:nvSpPr>
        <p:spPr>
          <a:xfrm>
            <a:off x="51561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24"/>
          <p:cNvSpPr/>
          <p:nvPr/>
        </p:nvSpPr>
        <p:spPr>
          <a:xfrm>
            <a:off x="4864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6"/>
          <p:cNvSpPr/>
          <p:nvPr/>
        </p:nvSpPr>
        <p:spPr>
          <a:xfrm>
            <a:off x="54482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6296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fontScale="85000" lnSpcReduction="20000"/>
          </a:bodyPr>
          <a:lstStyle/>
          <a:p>
            <a:pPr marL="365760" indent="-256032" fontAlgn="auto">
              <a:spcAft>
                <a:spcPts val="0"/>
              </a:spcAft>
              <a:buFont typeface="Wingdings 3"/>
              <a:buChar char=""/>
              <a:defRPr/>
            </a:pPr>
            <a:r>
              <a:rPr lang="fr-FR" dirty="0" smtClean="0"/>
              <a:t> </a:t>
            </a:r>
            <a:r>
              <a:rPr lang="fr-FR" b="1" dirty="0" smtClean="0"/>
              <a:t>Rouge :</a:t>
            </a:r>
            <a:r>
              <a:rPr lang="fr-FR" dirty="0" smtClean="0"/>
              <a:t> Couleur chaude symbole de l'amour, il ne faut pas en abuser en webdesign car le rouge ressort beaucoup, la dominance du rouge dans une charte graphique n’est pas conseillée.</a:t>
            </a:r>
          </a:p>
          <a:p>
            <a:pPr marL="365760" indent="-256032" fontAlgn="auto">
              <a:spcAft>
                <a:spcPts val="0"/>
              </a:spcAft>
              <a:buFont typeface="Wingdings 3"/>
              <a:buNone/>
              <a:defRPr/>
            </a:pPr>
            <a:endParaRPr lang="fr-FR" dirty="0" smtClean="0"/>
          </a:p>
          <a:p>
            <a:pPr marL="365760" indent="-256032" fontAlgn="auto">
              <a:spcAft>
                <a:spcPts val="0"/>
              </a:spcAft>
              <a:buFont typeface="Wingdings 3"/>
              <a:buChar char=""/>
              <a:defRPr/>
            </a:pPr>
            <a:r>
              <a:rPr lang="fr-FR" b="1" dirty="0" smtClean="0"/>
              <a:t>Orange :</a:t>
            </a:r>
            <a:r>
              <a:rPr lang="fr-FR" dirty="0" smtClean="0"/>
              <a:t> Couleur chaude source de tonicité, on l’utilise fréquemment en webdesign, mais avec une teinte plutôt claire.</a:t>
            </a:r>
          </a:p>
          <a:p>
            <a:pPr marL="365760" indent="-256032" fontAlgn="auto">
              <a:spcAft>
                <a:spcPts val="0"/>
              </a:spcAft>
              <a:buFont typeface="Wingdings 3"/>
              <a:buChar char=""/>
              <a:defRPr/>
            </a:pPr>
            <a:endParaRPr lang="fr-FR" dirty="0" smtClean="0"/>
          </a:p>
          <a:p>
            <a:pPr marL="365760" indent="-256032" fontAlgn="auto">
              <a:spcAft>
                <a:spcPts val="0"/>
              </a:spcAft>
              <a:buFont typeface="Wingdings 3"/>
              <a:buChar char=""/>
              <a:defRPr/>
            </a:pPr>
            <a:r>
              <a:rPr lang="fr-FR" b="1" dirty="0" smtClean="0"/>
              <a:t>Jaune :</a:t>
            </a:r>
            <a:r>
              <a:rPr lang="fr-FR" dirty="0" smtClean="0"/>
              <a:t> Couleur chaude symbole de la richesse elle représente également l'univers intellectuel.</a:t>
            </a:r>
          </a:p>
          <a:p>
            <a:pPr marL="365760" indent="-256032" fontAlgn="auto">
              <a:spcAft>
                <a:spcPts val="0"/>
              </a:spcAft>
              <a:buFont typeface="Wingdings 3"/>
              <a:buChar char=""/>
              <a:defRPr/>
            </a:pPr>
            <a:endParaRPr lang="fr-FR" dirty="0" smtClean="0"/>
          </a:p>
          <a:p>
            <a:pPr marL="365760" indent="-256032" fontAlgn="auto">
              <a:spcAft>
                <a:spcPts val="0"/>
              </a:spcAft>
              <a:buFont typeface="Wingdings 3"/>
              <a:buChar char=""/>
              <a:defRPr/>
            </a:pPr>
            <a:r>
              <a:rPr lang="fr-FR" b="1" dirty="0" smtClean="0"/>
              <a:t>Vert :</a:t>
            </a:r>
            <a:r>
              <a:rPr lang="fr-FR" dirty="0" smtClean="0"/>
              <a:t> couleur du végétal, elle est synonyme d'espérance et de fertilité mais elle n'est pas source de gaieté ni de stimulation. On s'en lasse vite.</a:t>
            </a:r>
            <a:endParaRPr lang="fr-FR" dirty="0"/>
          </a:p>
        </p:txBody>
      </p:sp>
      <p:sp>
        <p:nvSpPr>
          <p:cNvPr id="2" name="Titre 1"/>
          <p:cNvSpPr>
            <a:spLocks noGrp="1"/>
          </p:cNvSpPr>
          <p:nvPr>
            <p:ph type="title"/>
          </p:nvPr>
        </p:nvSpPr>
        <p:spPr/>
        <p:txBody>
          <a:bodyPr/>
          <a:lstStyle/>
          <a:p>
            <a:pPr fontAlgn="auto">
              <a:spcAft>
                <a:spcPts val="0"/>
              </a:spcAft>
              <a:defRPr/>
            </a:pPr>
            <a:r>
              <a:rPr lang="fr-CA" dirty="0"/>
              <a:t>Ergonomie – Les </a:t>
            </a:r>
            <a:r>
              <a:rPr lang="fr-CA" dirty="0" smtClean="0"/>
              <a:t>couleurs</a:t>
            </a:r>
            <a:endParaRPr lang="fr-FR"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6" name="Rounded Rectangle 5"/>
          <p:cNvSpPr/>
          <p:nvPr/>
        </p:nvSpPr>
        <p:spPr>
          <a:xfrm>
            <a:off x="701675" y="6165304"/>
            <a:ext cx="7667624" cy="3651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74699" y="6238329"/>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8"/>
          <p:cNvSpPr/>
          <p:nvPr/>
        </p:nvSpPr>
        <p:spPr>
          <a:xfrm>
            <a:off x="1650999" y="6238329"/>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11"/>
          <p:cNvSpPr/>
          <p:nvPr/>
        </p:nvSpPr>
        <p:spPr>
          <a:xfrm>
            <a:off x="1358899" y="6238329"/>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12"/>
          <p:cNvSpPr/>
          <p:nvPr/>
        </p:nvSpPr>
        <p:spPr>
          <a:xfrm>
            <a:off x="1943099" y="6238329"/>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3"/>
          <p:cNvSpPr/>
          <p:nvPr/>
        </p:nvSpPr>
        <p:spPr>
          <a:xfrm>
            <a:off x="2235199" y="6238329"/>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4"/>
          <p:cNvSpPr/>
          <p:nvPr/>
        </p:nvSpPr>
        <p:spPr>
          <a:xfrm>
            <a:off x="2527299" y="6238329"/>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5"/>
          <p:cNvSpPr/>
          <p:nvPr/>
        </p:nvSpPr>
        <p:spPr>
          <a:xfrm>
            <a:off x="3403599" y="6238329"/>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6"/>
          <p:cNvSpPr/>
          <p:nvPr/>
        </p:nvSpPr>
        <p:spPr>
          <a:xfrm>
            <a:off x="2819399" y="6238329"/>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7"/>
          <p:cNvSpPr/>
          <p:nvPr/>
        </p:nvSpPr>
        <p:spPr>
          <a:xfrm>
            <a:off x="3111499" y="6238329"/>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8"/>
          <p:cNvSpPr/>
          <p:nvPr/>
        </p:nvSpPr>
        <p:spPr>
          <a:xfrm>
            <a:off x="1066799" y="6238329"/>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9"/>
          <p:cNvSpPr/>
          <p:nvPr/>
        </p:nvSpPr>
        <p:spPr>
          <a:xfrm>
            <a:off x="3695699" y="6238329"/>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20"/>
          <p:cNvSpPr/>
          <p:nvPr/>
        </p:nvSpPr>
        <p:spPr>
          <a:xfrm>
            <a:off x="3987799" y="6238329"/>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21"/>
          <p:cNvSpPr/>
          <p:nvPr/>
        </p:nvSpPr>
        <p:spPr>
          <a:xfrm>
            <a:off x="4279899" y="6238329"/>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22"/>
          <p:cNvSpPr/>
          <p:nvPr/>
        </p:nvSpPr>
        <p:spPr>
          <a:xfrm>
            <a:off x="4571999" y="6238329"/>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3"/>
          <p:cNvSpPr/>
          <p:nvPr/>
        </p:nvSpPr>
        <p:spPr>
          <a:xfrm>
            <a:off x="5156199" y="6238329"/>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4"/>
          <p:cNvSpPr/>
          <p:nvPr/>
        </p:nvSpPr>
        <p:spPr>
          <a:xfrm>
            <a:off x="4864099" y="6238329"/>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6"/>
          <p:cNvSpPr/>
          <p:nvPr/>
        </p:nvSpPr>
        <p:spPr>
          <a:xfrm>
            <a:off x="5448299" y="6238329"/>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72618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fontScale="70000" lnSpcReduction="20000"/>
          </a:bodyPr>
          <a:lstStyle/>
          <a:p>
            <a:pPr marL="365760" indent="-256032" fontAlgn="auto">
              <a:spcAft>
                <a:spcPts val="0"/>
              </a:spcAft>
              <a:buFont typeface="Wingdings 3"/>
              <a:buChar char=""/>
              <a:defRPr/>
            </a:pPr>
            <a:r>
              <a:rPr lang="fr-FR" b="1" dirty="0" smtClean="0"/>
              <a:t>Bleu</a:t>
            </a:r>
            <a:r>
              <a:rPr lang="fr-FR" dirty="0" smtClean="0"/>
              <a:t> : Couleur froide, elle crée un climat frais, doux, calme, de grande sérénité. Elle agit sur nous en stimulant notre intuition. Une couleur très utilisée en webdesign. </a:t>
            </a:r>
          </a:p>
          <a:p>
            <a:pPr marL="365760" indent="-256032" fontAlgn="auto">
              <a:spcAft>
                <a:spcPts val="0"/>
              </a:spcAft>
              <a:buFont typeface="Wingdings 3"/>
              <a:buChar char=""/>
              <a:defRPr/>
            </a:pPr>
            <a:endParaRPr lang="fr-FR" dirty="0" smtClean="0"/>
          </a:p>
          <a:p>
            <a:pPr marL="365760" indent="-256032" fontAlgn="auto">
              <a:spcAft>
                <a:spcPts val="0"/>
              </a:spcAft>
              <a:buFont typeface="Wingdings 3"/>
              <a:buChar char=""/>
              <a:defRPr/>
            </a:pPr>
            <a:r>
              <a:rPr lang="fr-FR" b="1" dirty="0" smtClean="0"/>
              <a:t>Violet :</a:t>
            </a:r>
            <a:r>
              <a:rPr lang="fr-FR" dirty="0" smtClean="0"/>
              <a:t> Couleur froide favorise la méditation et le sommeil, calme les excités, nous apporte un équilibre intérieur.</a:t>
            </a:r>
          </a:p>
          <a:p>
            <a:pPr marL="365760" indent="-256032" fontAlgn="auto">
              <a:spcAft>
                <a:spcPts val="0"/>
              </a:spcAft>
              <a:buFont typeface="Wingdings 3"/>
              <a:buChar char=""/>
              <a:defRPr/>
            </a:pPr>
            <a:endParaRPr lang="fr-FR" dirty="0" smtClean="0"/>
          </a:p>
          <a:p>
            <a:pPr marL="365760" indent="-256032" fontAlgn="auto">
              <a:spcAft>
                <a:spcPts val="0"/>
              </a:spcAft>
              <a:buFont typeface="Wingdings 3"/>
              <a:buChar char=""/>
              <a:defRPr/>
            </a:pPr>
            <a:r>
              <a:rPr lang="fr-FR" b="1" dirty="0" smtClean="0"/>
              <a:t>Blanc</a:t>
            </a:r>
            <a:r>
              <a:rPr lang="fr-FR" dirty="0" smtClean="0"/>
              <a:t> : Source de pureté et de transparence, recommandable pour les fonds de page.</a:t>
            </a:r>
          </a:p>
          <a:p>
            <a:pPr marL="365760" indent="-256032" fontAlgn="auto">
              <a:spcAft>
                <a:spcPts val="0"/>
              </a:spcAft>
              <a:buFont typeface="Wingdings 3"/>
              <a:buChar char=""/>
              <a:defRPr/>
            </a:pPr>
            <a:endParaRPr lang="fr-FR" b="1" dirty="0" smtClean="0"/>
          </a:p>
          <a:p>
            <a:pPr marL="365760" indent="-256032" fontAlgn="auto">
              <a:spcAft>
                <a:spcPts val="0"/>
              </a:spcAft>
              <a:buFont typeface="Wingdings 3"/>
              <a:buChar char=""/>
              <a:defRPr/>
            </a:pPr>
            <a:r>
              <a:rPr lang="fr-FR" b="1" dirty="0" smtClean="0"/>
              <a:t>Gris</a:t>
            </a:r>
            <a:r>
              <a:rPr lang="fr-FR" dirty="0" smtClean="0"/>
              <a:t> : symbolise l'infini , la quiétude, utilisable en fond de page également.</a:t>
            </a:r>
          </a:p>
          <a:p>
            <a:pPr marL="365760" indent="-256032" fontAlgn="auto">
              <a:spcAft>
                <a:spcPts val="0"/>
              </a:spcAft>
              <a:buFont typeface="Wingdings 3"/>
              <a:buChar char=""/>
              <a:defRPr/>
            </a:pPr>
            <a:endParaRPr lang="fr-FR" b="1" dirty="0" smtClean="0"/>
          </a:p>
          <a:p>
            <a:pPr marL="365760" indent="-256032" fontAlgn="auto">
              <a:spcAft>
                <a:spcPts val="0"/>
              </a:spcAft>
              <a:buFont typeface="Wingdings 3"/>
              <a:buChar char=""/>
              <a:defRPr/>
            </a:pPr>
            <a:r>
              <a:rPr lang="fr-FR" b="1" dirty="0" smtClean="0"/>
              <a:t>Noir</a:t>
            </a:r>
            <a:r>
              <a:rPr lang="fr-FR" dirty="0" smtClean="0"/>
              <a:t> : couleur de l'austérité, en webdesign il faut s’en servir presque uniquement pour les textes.</a:t>
            </a:r>
            <a:endParaRPr lang="fr-FR" dirty="0"/>
          </a:p>
        </p:txBody>
      </p:sp>
      <p:sp>
        <p:nvSpPr>
          <p:cNvPr id="53251" name="Espace réservé du pied de page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pPr>
            <a:r>
              <a:rPr lang="fr-FR"/>
              <a:t>Web Design</a:t>
            </a:r>
          </a:p>
        </p:txBody>
      </p:sp>
      <p:sp>
        <p:nvSpPr>
          <p:cNvPr id="2" name="Titre 1"/>
          <p:cNvSpPr>
            <a:spLocks noGrp="1"/>
          </p:cNvSpPr>
          <p:nvPr>
            <p:ph type="title"/>
          </p:nvPr>
        </p:nvSpPr>
        <p:spPr/>
        <p:txBody>
          <a:bodyPr/>
          <a:lstStyle/>
          <a:p>
            <a:pPr fontAlgn="auto">
              <a:spcAft>
                <a:spcPts val="0"/>
              </a:spcAft>
              <a:defRPr/>
            </a:pPr>
            <a:r>
              <a:rPr lang="fr-CA" dirty="0"/>
              <a:t>Ergonomie – Les </a:t>
            </a:r>
            <a:r>
              <a:rPr lang="fr-CA" dirty="0" smtClean="0"/>
              <a:t>couleurs</a:t>
            </a:r>
            <a:endParaRPr lang="fr-FR"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6" name="Rounded Rectangle 5"/>
          <p:cNvSpPr/>
          <p:nvPr/>
        </p:nvSpPr>
        <p:spPr>
          <a:xfrm>
            <a:off x="701675" y="6160219"/>
            <a:ext cx="7667624" cy="3651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74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8"/>
          <p:cNvSpPr/>
          <p:nvPr/>
        </p:nvSpPr>
        <p:spPr>
          <a:xfrm>
            <a:off x="1650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11"/>
          <p:cNvSpPr/>
          <p:nvPr/>
        </p:nvSpPr>
        <p:spPr>
          <a:xfrm>
            <a:off x="1358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12"/>
          <p:cNvSpPr/>
          <p:nvPr/>
        </p:nvSpPr>
        <p:spPr>
          <a:xfrm>
            <a:off x="1943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3"/>
          <p:cNvSpPr/>
          <p:nvPr/>
        </p:nvSpPr>
        <p:spPr>
          <a:xfrm>
            <a:off x="22351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4"/>
          <p:cNvSpPr/>
          <p:nvPr/>
        </p:nvSpPr>
        <p:spPr>
          <a:xfrm>
            <a:off x="25272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5"/>
          <p:cNvSpPr/>
          <p:nvPr/>
        </p:nvSpPr>
        <p:spPr>
          <a:xfrm>
            <a:off x="34035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6"/>
          <p:cNvSpPr/>
          <p:nvPr/>
        </p:nvSpPr>
        <p:spPr>
          <a:xfrm>
            <a:off x="28193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7"/>
          <p:cNvSpPr/>
          <p:nvPr/>
        </p:nvSpPr>
        <p:spPr>
          <a:xfrm>
            <a:off x="31114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8"/>
          <p:cNvSpPr/>
          <p:nvPr/>
        </p:nvSpPr>
        <p:spPr>
          <a:xfrm>
            <a:off x="1066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9"/>
          <p:cNvSpPr/>
          <p:nvPr/>
        </p:nvSpPr>
        <p:spPr>
          <a:xfrm>
            <a:off x="3695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20"/>
          <p:cNvSpPr/>
          <p:nvPr/>
        </p:nvSpPr>
        <p:spPr>
          <a:xfrm>
            <a:off x="3987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21"/>
          <p:cNvSpPr/>
          <p:nvPr/>
        </p:nvSpPr>
        <p:spPr>
          <a:xfrm>
            <a:off x="4279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22"/>
          <p:cNvSpPr/>
          <p:nvPr/>
        </p:nvSpPr>
        <p:spPr>
          <a:xfrm>
            <a:off x="4571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3"/>
          <p:cNvSpPr/>
          <p:nvPr/>
        </p:nvSpPr>
        <p:spPr>
          <a:xfrm>
            <a:off x="51561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4"/>
          <p:cNvSpPr/>
          <p:nvPr/>
        </p:nvSpPr>
        <p:spPr>
          <a:xfrm>
            <a:off x="4864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5"/>
          <p:cNvSpPr/>
          <p:nvPr/>
        </p:nvSpPr>
        <p:spPr>
          <a:xfrm>
            <a:off x="57403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6"/>
          <p:cNvSpPr/>
          <p:nvPr/>
        </p:nvSpPr>
        <p:spPr>
          <a:xfrm>
            <a:off x="54482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01975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u pied de page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pPr>
            <a:r>
              <a:rPr lang="fr-FR"/>
              <a:t>Web Design</a:t>
            </a:r>
          </a:p>
        </p:txBody>
      </p:sp>
      <p:sp>
        <p:nvSpPr>
          <p:cNvPr id="54275" name="Espace réservé du numéro de diapositive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pPr>
            <a:fld id="{8BD83FD1-8106-4C14-BEFA-516C38EC3034}" type="slidenum">
              <a:rPr lang="fr-FR"/>
              <a:pPr fontAlgn="base">
                <a:spcBef>
                  <a:spcPct val="0"/>
                </a:spcBef>
                <a:spcAft>
                  <a:spcPct val="0"/>
                </a:spcAft>
              </a:pPr>
              <a:t>36</a:t>
            </a:fld>
            <a:endParaRPr lang="fr-FR"/>
          </a:p>
        </p:txBody>
      </p:sp>
      <p:pic>
        <p:nvPicPr>
          <p:cNvPr id="5427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575" y="657225"/>
            <a:ext cx="8323263" cy="554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5"/>
          <p:cNvSpPr/>
          <p:nvPr/>
        </p:nvSpPr>
        <p:spPr>
          <a:xfrm>
            <a:off x="701675" y="6160219"/>
            <a:ext cx="7667624" cy="3651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6"/>
          <p:cNvSpPr/>
          <p:nvPr/>
        </p:nvSpPr>
        <p:spPr>
          <a:xfrm>
            <a:off x="774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8"/>
          <p:cNvSpPr/>
          <p:nvPr/>
        </p:nvSpPr>
        <p:spPr>
          <a:xfrm>
            <a:off x="1650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11"/>
          <p:cNvSpPr/>
          <p:nvPr/>
        </p:nvSpPr>
        <p:spPr>
          <a:xfrm>
            <a:off x="1358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12"/>
          <p:cNvSpPr/>
          <p:nvPr/>
        </p:nvSpPr>
        <p:spPr>
          <a:xfrm>
            <a:off x="1943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13"/>
          <p:cNvSpPr/>
          <p:nvPr/>
        </p:nvSpPr>
        <p:spPr>
          <a:xfrm>
            <a:off x="22351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4"/>
          <p:cNvSpPr/>
          <p:nvPr/>
        </p:nvSpPr>
        <p:spPr>
          <a:xfrm>
            <a:off x="25272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5"/>
          <p:cNvSpPr/>
          <p:nvPr/>
        </p:nvSpPr>
        <p:spPr>
          <a:xfrm>
            <a:off x="34035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6"/>
          <p:cNvSpPr/>
          <p:nvPr/>
        </p:nvSpPr>
        <p:spPr>
          <a:xfrm>
            <a:off x="28193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7"/>
          <p:cNvSpPr/>
          <p:nvPr/>
        </p:nvSpPr>
        <p:spPr>
          <a:xfrm>
            <a:off x="31114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8"/>
          <p:cNvSpPr/>
          <p:nvPr/>
        </p:nvSpPr>
        <p:spPr>
          <a:xfrm>
            <a:off x="1066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9"/>
          <p:cNvSpPr/>
          <p:nvPr/>
        </p:nvSpPr>
        <p:spPr>
          <a:xfrm>
            <a:off x="3695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20"/>
          <p:cNvSpPr/>
          <p:nvPr/>
        </p:nvSpPr>
        <p:spPr>
          <a:xfrm>
            <a:off x="3987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21"/>
          <p:cNvSpPr/>
          <p:nvPr/>
        </p:nvSpPr>
        <p:spPr>
          <a:xfrm>
            <a:off x="4279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22"/>
          <p:cNvSpPr/>
          <p:nvPr/>
        </p:nvSpPr>
        <p:spPr>
          <a:xfrm>
            <a:off x="4571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23"/>
          <p:cNvSpPr/>
          <p:nvPr/>
        </p:nvSpPr>
        <p:spPr>
          <a:xfrm>
            <a:off x="51561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4"/>
          <p:cNvSpPr/>
          <p:nvPr/>
        </p:nvSpPr>
        <p:spPr>
          <a:xfrm>
            <a:off x="4864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5"/>
          <p:cNvSpPr/>
          <p:nvPr/>
        </p:nvSpPr>
        <p:spPr>
          <a:xfrm>
            <a:off x="57403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6"/>
          <p:cNvSpPr/>
          <p:nvPr/>
        </p:nvSpPr>
        <p:spPr>
          <a:xfrm>
            <a:off x="54482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31879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t>Ergonomie – Le soulignement</a:t>
            </a:r>
            <a:endParaRPr lang="fr-CA" dirty="0"/>
          </a:p>
        </p:txBody>
      </p:sp>
      <p:sp>
        <p:nvSpPr>
          <p:cNvPr id="3" name="Espace réservé du contenu 2"/>
          <p:cNvSpPr>
            <a:spLocks noGrp="1"/>
          </p:cNvSpPr>
          <p:nvPr>
            <p:ph idx="1"/>
          </p:nvPr>
        </p:nvSpPr>
        <p:spPr/>
        <p:txBody>
          <a:bodyPr/>
          <a:lstStyle/>
          <a:p>
            <a:r>
              <a:rPr lang="fr-CA" dirty="0" smtClean="0"/>
              <a:t>Le </a:t>
            </a:r>
            <a:r>
              <a:rPr lang="fr-CA" dirty="0"/>
              <a:t>soulignement a été inventé pour remplacer la mise en caractères gras que les machines à écrire ne pouvaient réaliser. Avec les documents numérique, son utilisation est normalement prohibée. La seule exception : les hyperliens. Le soulignement dans un document web est réservé aux liens hypertextes seulement.</a:t>
            </a:r>
          </a:p>
        </p:txBody>
      </p:sp>
      <p:sp>
        <p:nvSpPr>
          <p:cNvPr id="4" name="Rounded Rectangle 5"/>
          <p:cNvSpPr/>
          <p:nvPr/>
        </p:nvSpPr>
        <p:spPr>
          <a:xfrm>
            <a:off x="701675" y="6160219"/>
            <a:ext cx="7667624" cy="3651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6"/>
          <p:cNvSpPr/>
          <p:nvPr/>
        </p:nvSpPr>
        <p:spPr>
          <a:xfrm>
            <a:off x="774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8"/>
          <p:cNvSpPr/>
          <p:nvPr/>
        </p:nvSpPr>
        <p:spPr>
          <a:xfrm>
            <a:off x="1650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11"/>
          <p:cNvSpPr/>
          <p:nvPr/>
        </p:nvSpPr>
        <p:spPr>
          <a:xfrm>
            <a:off x="1358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12"/>
          <p:cNvSpPr/>
          <p:nvPr/>
        </p:nvSpPr>
        <p:spPr>
          <a:xfrm>
            <a:off x="1943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13"/>
          <p:cNvSpPr/>
          <p:nvPr/>
        </p:nvSpPr>
        <p:spPr>
          <a:xfrm>
            <a:off x="22351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14"/>
          <p:cNvSpPr/>
          <p:nvPr/>
        </p:nvSpPr>
        <p:spPr>
          <a:xfrm>
            <a:off x="25272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5"/>
          <p:cNvSpPr/>
          <p:nvPr/>
        </p:nvSpPr>
        <p:spPr>
          <a:xfrm>
            <a:off x="34035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6"/>
          <p:cNvSpPr/>
          <p:nvPr/>
        </p:nvSpPr>
        <p:spPr>
          <a:xfrm>
            <a:off x="28193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7"/>
          <p:cNvSpPr/>
          <p:nvPr/>
        </p:nvSpPr>
        <p:spPr>
          <a:xfrm>
            <a:off x="31114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8"/>
          <p:cNvSpPr/>
          <p:nvPr/>
        </p:nvSpPr>
        <p:spPr>
          <a:xfrm>
            <a:off x="1066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9"/>
          <p:cNvSpPr/>
          <p:nvPr/>
        </p:nvSpPr>
        <p:spPr>
          <a:xfrm>
            <a:off x="3695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20"/>
          <p:cNvSpPr/>
          <p:nvPr/>
        </p:nvSpPr>
        <p:spPr>
          <a:xfrm>
            <a:off x="3987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21"/>
          <p:cNvSpPr/>
          <p:nvPr/>
        </p:nvSpPr>
        <p:spPr>
          <a:xfrm>
            <a:off x="4279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22"/>
          <p:cNvSpPr/>
          <p:nvPr/>
        </p:nvSpPr>
        <p:spPr>
          <a:xfrm>
            <a:off x="4571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23"/>
          <p:cNvSpPr/>
          <p:nvPr/>
        </p:nvSpPr>
        <p:spPr>
          <a:xfrm>
            <a:off x="51561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24"/>
          <p:cNvSpPr/>
          <p:nvPr/>
        </p:nvSpPr>
        <p:spPr>
          <a:xfrm>
            <a:off x="4864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5"/>
          <p:cNvSpPr/>
          <p:nvPr/>
        </p:nvSpPr>
        <p:spPr>
          <a:xfrm>
            <a:off x="57403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6"/>
          <p:cNvSpPr/>
          <p:nvPr/>
        </p:nvSpPr>
        <p:spPr>
          <a:xfrm>
            <a:off x="54482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7"/>
          <p:cNvSpPr/>
          <p:nvPr/>
        </p:nvSpPr>
        <p:spPr>
          <a:xfrm>
            <a:off x="60324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746929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t>Ergonomie - compatibilité</a:t>
            </a:r>
            <a:endParaRPr lang="fr-CA" dirty="0"/>
          </a:p>
        </p:txBody>
      </p:sp>
      <p:sp>
        <p:nvSpPr>
          <p:cNvPr id="3" name="Espace réservé du contenu 2"/>
          <p:cNvSpPr>
            <a:spLocks noGrp="1"/>
          </p:cNvSpPr>
          <p:nvPr>
            <p:ph idx="1"/>
          </p:nvPr>
        </p:nvSpPr>
        <p:spPr/>
        <p:txBody>
          <a:bodyPr>
            <a:normAutofit fontScale="92500" lnSpcReduction="20000"/>
          </a:bodyPr>
          <a:lstStyle/>
          <a:p>
            <a:r>
              <a:rPr lang="fr-CA" dirty="0" smtClean="0"/>
              <a:t>Assurez vous toujours de vérifier que votre site Web fonctionne bien avec tous les navigateur d’Internet et toutes les plateformes.</a:t>
            </a:r>
          </a:p>
          <a:p>
            <a:r>
              <a:rPr lang="fr-CA" dirty="0" smtClean="0"/>
              <a:t>Les navigateurs n’ont pas tous les mêmes façons d’interpréter le code ou d’afficher les couleurs.</a:t>
            </a:r>
          </a:p>
          <a:p>
            <a:r>
              <a:rPr lang="fr-CA" dirty="0" smtClean="0"/>
              <a:t>Ne soyez pas trop </a:t>
            </a:r>
            <a:r>
              <a:rPr lang="fr-CA" dirty="0" err="1" smtClean="0"/>
              <a:t>avantgardiste</a:t>
            </a:r>
            <a:r>
              <a:rPr lang="fr-CA" dirty="0" smtClean="0"/>
              <a:t> dans le choix des technologies utilisée. Assurez vous que tous les utilisateurs soit en mesure de consulter vos pages.</a:t>
            </a:r>
          </a:p>
          <a:p>
            <a:r>
              <a:rPr lang="fr-CA" dirty="0" smtClean="0"/>
              <a:t>N’oubliez pas que c’est pas tous les utilisateurs qui ont une aussi grande résolution que vous.</a:t>
            </a:r>
          </a:p>
          <a:p>
            <a:r>
              <a:rPr lang="fr-CA" dirty="0"/>
              <a:t>La taille de vos pages ne doit pas être trop élevé. Vous devez penser que ce n’est pas tous vos utilisateurs qui ont une connexion haute vitesse.</a:t>
            </a:r>
          </a:p>
          <a:p>
            <a:endParaRPr lang="fr-CA" dirty="0"/>
          </a:p>
        </p:txBody>
      </p:sp>
      <p:sp>
        <p:nvSpPr>
          <p:cNvPr id="4" name="Rounded Rectangle 5"/>
          <p:cNvSpPr/>
          <p:nvPr/>
        </p:nvSpPr>
        <p:spPr>
          <a:xfrm>
            <a:off x="701675" y="6160219"/>
            <a:ext cx="7667624" cy="3651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6"/>
          <p:cNvSpPr/>
          <p:nvPr/>
        </p:nvSpPr>
        <p:spPr>
          <a:xfrm>
            <a:off x="774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8"/>
          <p:cNvSpPr/>
          <p:nvPr/>
        </p:nvSpPr>
        <p:spPr>
          <a:xfrm>
            <a:off x="1650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11"/>
          <p:cNvSpPr/>
          <p:nvPr/>
        </p:nvSpPr>
        <p:spPr>
          <a:xfrm>
            <a:off x="1358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12"/>
          <p:cNvSpPr/>
          <p:nvPr/>
        </p:nvSpPr>
        <p:spPr>
          <a:xfrm>
            <a:off x="1943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13"/>
          <p:cNvSpPr/>
          <p:nvPr/>
        </p:nvSpPr>
        <p:spPr>
          <a:xfrm>
            <a:off x="22351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14"/>
          <p:cNvSpPr/>
          <p:nvPr/>
        </p:nvSpPr>
        <p:spPr>
          <a:xfrm>
            <a:off x="25272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5"/>
          <p:cNvSpPr/>
          <p:nvPr/>
        </p:nvSpPr>
        <p:spPr>
          <a:xfrm>
            <a:off x="34035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6"/>
          <p:cNvSpPr/>
          <p:nvPr/>
        </p:nvSpPr>
        <p:spPr>
          <a:xfrm>
            <a:off x="28193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7"/>
          <p:cNvSpPr/>
          <p:nvPr/>
        </p:nvSpPr>
        <p:spPr>
          <a:xfrm>
            <a:off x="31114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8"/>
          <p:cNvSpPr/>
          <p:nvPr/>
        </p:nvSpPr>
        <p:spPr>
          <a:xfrm>
            <a:off x="1066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9"/>
          <p:cNvSpPr/>
          <p:nvPr/>
        </p:nvSpPr>
        <p:spPr>
          <a:xfrm>
            <a:off x="3695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20"/>
          <p:cNvSpPr/>
          <p:nvPr/>
        </p:nvSpPr>
        <p:spPr>
          <a:xfrm>
            <a:off x="3987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21"/>
          <p:cNvSpPr/>
          <p:nvPr/>
        </p:nvSpPr>
        <p:spPr>
          <a:xfrm>
            <a:off x="4279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22"/>
          <p:cNvSpPr/>
          <p:nvPr/>
        </p:nvSpPr>
        <p:spPr>
          <a:xfrm>
            <a:off x="4571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23"/>
          <p:cNvSpPr/>
          <p:nvPr/>
        </p:nvSpPr>
        <p:spPr>
          <a:xfrm>
            <a:off x="51561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24"/>
          <p:cNvSpPr/>
          <p:nvPr/>
        </p:nvSpPr>
        <p:spPr>
          <a:xfrm>
            <a:off x="4864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5"/>
          <p:cNvSpPr/>
          <p:nvPr/>
        </p:nvSpPr>
        <p:spPr>
          <a:xfrm>
            <a:off x="57403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6"/>
          <p:cNvSpPr/>
          <p:nvPr/>
        </p:nvSpPr>
        <p:spPr>
          <a:xfrm>
            <a:off x="54482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7"/>
          <p:cNvSpPr/>
          <p:nvPr/>
        </p:nvSpPr>
        <p:spPr>
          <a:xfrm>
            <a:off x="60324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182553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a:t>Design d’un </a:t>
            </a:r>
            <a:r>
              <a:rPr lang="fr-CA" dirty="0" smtClean="0"/>
              <a:t>formulaire</a:t>
            </a:r>
            <a:endParaRPr lang="fr-CA" dirty="0"/>
          </a:p>
        </p:txBody>
      </p:sp>
      <p:sp>
        <p:nvSpPr>
          <p:cNvPr id="3" name="Espace réservé du contenu 2"/>
          <p:cNvSpPr>
            <a:spLocks noGrp="1"/>
          </p:cNvSpPr>
          <p:nvPr>
            <p:ph idx="1"/>
          </p:nvPr>
        </p:nvSpPr>
        <p:spPr/>
        <p:txBody>
          <a:bodyPr/>
          <a:lstStyle/>
          <a:p>
            <a:r>
              <a:rPr lang="fr-CA" dirty="0" smtClean="0"/>
              <a:t>Remplir un formulaire est toujours une tâche ennuyante. </a:t>
            </a:r>
            <a:r>
              <a:rPr lang="fr-CA" b="1" dirty="0" smtClean="0"/>
              <a:t>Essayons de minimiser la douleur</a:t>
            </a:r>
            <a:r>
              <a:rPr lang="fr-CA" dirty="0" smtClean="0"/>
              <a:t>.</a:t>
            </a:r>
          </a:p>
          <a:p>
            <a:r>
              <a:rPr lang="fr-CA" dirty="0" smtClean="0"/>
              <a:t>Utilisez des modèles qui fonctionne. N’ayez pas d’imagination où ce n’est pas nécessaire.</a:t>
            </a:r>
            <a:endParaRPr lang="fr-CA" dirty="0"/>
          </a:p>
        </p:txBody>
      </p:sp>
      <p:sp>
        <p:nvSpPr>
          <p:cNvPr id="4" name="Rounded Rectangle 5"/>
          <p:cNvSpPr/>
          <p:nvPr/>
        </p:nvSpPr>
        <p:spPr>
          <a:xfrm>
            <a:off x="701675" y="6160219"/>
            <a:ext cx="7667624" cy="3651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6"/>
          <p:cNvSpPr/>
          <p:nvPr/>
        </p:nvSpPr>
        <p:spPr>
          <a:xfrm>
            <a:off x="774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8"/>
          <p:cNvSpPr/>
          <p:nvPr/>
        </p:nvSpPr>
        <p:spPr>
          <a:xfrm>
            <a:off x="1650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11"/>
          <p:cNvSpPr/>
          <p:nvPr/>
        </p:nvSpPr>
        <p:spPr>
          <a:xfrm>
            <a:off x="1358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12"/>
          <p:cNvSpPr/>
          <p:nvPr/>
        </p:nvSpPr>
        <p:spPr>
          <a:xfrm>
            <a:off x="1943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13"/>
          <p:cNvSpPr/>
          <p:nvPr/>
        </p:nvSpPr>
        <p:spPr>
          <a:xfrm>
            <a:off x="22351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14"/>
          <p:cNvSpPr/>
          <p:nvPr/>
        </p:nvSpPr>
        <p:spPr>
          <a:xfrm>
            <a:off x="25272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5"/>
          <p:cNvSpPr/>
          <p:nvPr/>
        </p:nvSpPr>
        <p:spPr>
          <a:xfrm>
            <a:off x="34035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6"/>
          <p:cNvSpPr/>
          <p:nvPr/>
        </p:nvSpPr>
        <p:spPr>
          <a:xfrm>
            <a:off x="28193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7"/>
          <p:cNvSpPr/>
          <p:nvPr/>
        </p:nvSpPr>
        <p:spPr>
          <a:xfrm>
            <a:off x="31114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8"/>
          <p:cNvSpPr/>
          <p:nvPr/>
        </p:nvSpPr>
        <p:spPr>
          <a:xfrm>
            <a:off x="1066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9"/>
          <p:cNvSpPr/>
          <p:nvPr/>
        </p:nvSpPr>
        <p:spPr>
          <a:xfrm>
            <a:off x="3695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20"/>
          <p:cNvSpPr/>
          <p:nvPr/>
        </p:nvSpPr>
        <p:spPr>
          <a:xfrm>
            <a:off x="3987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21"/>
          <p:cNvSpPr/>
          <p:nvPr/>
        </p:nvSpPr>
        <p:spPr>
          <a:xfrm>
            <a:off x="4279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22"/>
          <p:cNvSpPr/>
          <p:nvPr/>
        </p:nvSpPr>
        <p:spPr>
          <a:xfrm>
            <a:off x="4571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23"/>
          <p:cNvSpPr/>
          <p:nvPr/>
        </p:nvSpPr>
        <p:spPr>
          <a:xfrm>
            <a:off x="51561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24"/>
          <p:cNvSpPr/>
          <p:nvPr/>
        </p:nvSpPr>
        <p:spPr>
          <a:xfrm>
            <a:off x="4864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5"/>
          <p:cNvSpPr/>
          <p:nvPr/>
        </p:nvSpPr>
        <p:spPr>
          <a:xfrm>
            <a:off x="57403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6"/>
          <p:cNvSpPr/>
          <p:nvPr/>
        </p:nvSpPr>
        <p:spPr>
          <a:xfrm>
            <a:off x="54482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7"/>
          <p:cNvSpPr/>
          <p:nvPr/>
        </p:nvSpPr>
        <p:spPr>
          <a:xfrm>
            <a:off x="60324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8"/>
          <p:cNvSpPr/>
          <p:nvPr/>
        </p:nvSpPr>
        <p:spPr>
          <a:xfrm>
            <a:off x="63245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39989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t>Introduction</a:t>
            </a:r>
            <a:endParaRPr lang="fr-CA" dirty="0"/>
          </a:p>
        </p:txBody>
      </p:sp>
      <p:sp>
        <p:nvSpPr>
          <p:cNvPr id="3" name="Espace réservé du contenu 2"/>
          <p:cNvSpPr>
            <a:spLocks noGrp="1"/>
          </p:cNvSpPr>
          <p:nvPr>
            <p:ph idx="1"/>
          </p:nvPr>
        </p:nvSpPr>
        <p:spPr>
          <a:xfrm>
            <a:off x="395536" y="1772816"/>
            <a:ext cx="8496944" cy="4752528"/>
          </a:xfrm>
        </p:spPr>
        <p:txBody>
          <a:bodyPr numCol="2">
            <a:noAutofit/>
          </a:bodyPr>
          <a:lstStyle/>
          <a:p>
            <a:r>
              <a:rPr lang="fr-CA" sz="1600" b="1" dirty="0"/>
              <a:t>Les 20 choses qui ne doivent jamais apparaitre sur votre site </a:t>
            </a:r>
            <a:r>
              <a:rPr lang="fr-CA" sz="1600" dirty="0"/>
              <a:t/>
            </a:r>
            <a:br>
              <a:rPr lang="fr-CA" sz="1600" dirty="0"/>
            </a:br>
            <a:r>
              <a:rPr lang="fr-CA" sz="1600" dirty="0"/>
              <a:t>Par Chris Hédé de </a:t>
            </a:r>
            <a:r>
              <a:rPr lang="fr-CA" sz="1600" dirty="0">
                <a:hlinkClick r:id="rId2"/>
              </a:rPr>
              <a:t>http://marketing-internet.com</a:t>
            </a:r>
            <a:r>
              <a:rPr lang="fr-CA" sz="1600" dirty="0"/>
              <a:t> volume 3 numéro 120</a:t>
            </a:r>
          </a:p>
          <a:p>
            <a:r>
              <a:rPr lang="fr-CA" sz="1600" dirty="0"/>
              <a:t>Aucune mise en valeur de vos services ou produits.</a:t>
            </a:r>
          </a:p>
          <a:p>
            <a:r>
              <a:rPr lang="fr-CA" sz="1600" dirty="0"/>
              <a:t>De grandes images inutiles.</a:t>
            </a:r>
          </a:p>
          <a:p>
            <a:r>
              <a:rPr lang="fr-CA" sz="1600" dirty="0" smtClean="0"/>
              <a:t>« Bienvenue </a:t>
            </a:r>
            <a:r>
              <a:rPr lang="fr-CA" sz="1600" dirty="0"/>
              <a:t>sur mon </a:t>
            </a:r>
            <a:r>
              <a:rPr lang="fr-CA" sz="1600" dirty="0" smtClean="0"/>
              <a:t>site ». </a:t>
            </a:r>
            <a:r>
              <a:rPr lang="fr-CA" sz="1600" dirty="0"/>
              <a:t>Trop évident</a:t>
            </a:r>
          </a:p>
          <a:p>
            <a:r>
              <a:rPr lang="fr-CA" sz="1600" dirty="0"/>
              <a:t>Tout ce qui clignote, tourne, </a:t>
            </a:r>
            <a:r>
              <a:rPr lang="fr-CA" sz="1600" dirty="0" smtClean="0"/>
              <a:t>défile</a:t>
            </a:r>
            <a:r>
              <a:rPr lang="fr-CA" sz="1600" dirty="0"/>
              <a:t>, compte, etc...</a:t>
            </a:r>
          </a:p>
          <a:p>
            <a:r>
              <a:rPr lang="fr-CA" sz="1600" dirty="0"/>
              <a:t>Des liens vers </a:t>
            </a:r>
            <a:r>
              <a:rPr lang="fr-CA" sz="1600" dirty="0" smtClean="0"/>
              <a:t>l'extérieur </a:t>
            </a:r>
            <a:r>
              <a:rPr lang="fr-CA" sz="1600" dirty="0"/>
              <a:t>sur la page d'accueil.</a:t>
            </a:r>
          </a:p>
          <a:p>
            <a:r>
              <a:rPr lang="fr-CA" sz="1600" dirty="0"/>
              <a:t>Exploitation des </a:t>
            </a:r>
            <a:r>
              <a:rPr lang="fr-CA" sz="1600" dirty="0" err="1"/>
              <a:t>Awards</a:t>
            </a:r>
            <a:r>
              <a:rPr lang="fr-CA" sz="1600" dirty="0"/>
              <a:t>.</a:t>
            </a:r>
          </a:p>
          <a:p>
            <a:r>
              <a:rPr lang="fr-CA" sz="1600" dirty="0"/>
              <a:t>Les erreurs de grammaire et de typographie.</a:t>
            </a:r>
          </a:p>
          <a:p>
            <a:r>
              <a:rPr lang="fr-CA" sz="1600" dirty="0"/>
              <a:t>Une surutilisation des "je, moi, nous, notre, nous-même" et le nom de votre </a:t>
            </a:r>
            <a:r>
              <a:rPr lang="fr-CA" sz="1600" dirty="0" smtClean="0"/>
              <a:t>société.</a:t>
            </a:r>
            <a:endParaRPr lang="fr-CA" sz="1600" dirty="0"/>
          </a:p>
          <a:p>
            <a:r>
              <a:rPr lang="fr-CA" sz="1600" dirty="0"/>
              <a:t>Raconter sa petite histoire.</a:t>
            </a:r>
          </a:p>
          <a:p>
            <a:r>
              <a:rPr lang="fr-CA" sz="1600" dirty="0"/>
              <a:t>Les cadres (ou frames).</a:t>
            </a:r>
          </a:p>
          <a:p>
            <a:r>
              <a:rPr lang="fr-CA" sz="1600" dirty="0"/>
              <a:t>Les panneaux "En Construction".</a:t>
            </a:r>
          </a:p>
          <a:p>
            <a:r>
              <a:rPr lang="fr-CA" sz="1600" dirty="0"/>
              <a:t>Les liens cassés.</a:t>
            </a:r>
          </a:p>
          <a:p>
            <a:r>
              <a:rPr lang="fr-CA" sz="1600" dirty="0"/>
              <a:t>Des images manquantes !</a:t>
            </a:r>
          </a:p>
          <a:p>
            <a:r>
              <a:rPr lang="fr-CA" sz="1600" dirty="0"/>
              <a:t>La page de contact incomplète.</a:t>
            </a:r>
          </a:p>
          <a:p>
            <a:r>
              <a:rPr lang="fr-CA" sz="1600" dirty="0"/>
              <a:t>Une page de présentation </a:t>
            </a:r>
            <a:r>
              <a:rPr lang="fr-CA" sz="1600" dirty="0" smtClean="0"/>
              <a:t>d'une </a:t>
            </a:r>
            <a:r>
              <a:rPr lang="fr-CA" sz="1600" dirty="0"/>
              <a:t>longueur infinie.</a:t>
            </a:r>
          </a:p>
          <a:p>
            <a:r>
              <a:rPr lang="fr-CA" sz="1600" dirty="0"/>
              <a:t>Expédier des cookies</a:t>
            </a:r>
          </a:p>
          <a:p>
            <a:r>
              <a:rPr lang="fr-CA" sz="1600" dirty="0"/>
              <a:t>Les offres gratuites non satisfaites !</a:t>
            </a:r>
          </a:p>
          <a:p>
            <a:r>
              <a:rPr lang="fr-CA" sz="1600" dirty="0"/>
              <a:t>Les bons de commandes non sécurisés.</a:t>
            </a:r>
          </a:p>
          <a:p>
            <a:r>
              <a:rPr lang="fr-CA" sz="1600" dirty="0"/>
              <a:t>Les plug-ins, java, fenêtres apparaissant dans tous les sens.</a:t>
            </a:r>
          </a:p>
          <a:p>
            <a:r>
              <a:rPr lang="fr-CA" sz="1600" dirty="0"/>
              <a:t>Utiliser le travail des autres.</a:t>
            </a:r>
          </a:p>
          <a:p>
            <a:endParaRPr lang="fr-CA" sz="1600" dirty="0"/>
          </a:p>
        </p:txBody>
      </p:sp>
      <p:sp>
        <p:nvSpPr>
          <p:cNvPr id="4" name="Rounded Rectangle 5"/>
          <p:cNvSpPr/>
          <p:nvPr/>
        </p:nvSpPr>
        <p:spPr>
          <a:xfrm>
            <a:off x="701675" y="6160219"/>
            <a:ext cx="7667624" cy="3651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6"/>
          <p:cNvSpPr/>
          <p:nvPr/>
        </p:nvSpPr>
        <p:spPr>
          <a:xfrm>
            <a:off x="774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11"/>
          <p:cNvSpPr/>
          <p:nvPr/>
        </p:nvSpPr>
        <p:spPr>
          <a:xfrm>
            <a:off x="1358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18"/>
          <p:cNvSpPr/>
          <p:nvPr/>
        </p:nvSpPr>
        <p:spPr>
          <a:xfrm>
            <a:off x="1066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33571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a:t>Design d’un </a:t>
            </a:r>
            <a:r>
              <a:rPr lang="fr-CA" dirty="0" smtClean="0"/>
              <a:t>formulaire – Alignement des étiquettes</a:t>
            </a:r>
            <a:endParaRPr lang="fr-CA" dirty="0"/>
          </a:p>
        </p:txBody>
      </p:sp>
      <p:sp>
        <p:nvSpPr>
          <p:cNvPr id="3" name="Espace réservé du contenu 2"/>
          <p:cNvSpPr>
            <a:spLocks noGrp="1"/>
          </p:cNvSpPr>
          <p:nvPr>
            <p:ph idx="1"/>
          </p:nvPr>
        </p:nvSpPr>
        <p:spPr>
          <a:xfrm>
            <a:off x="838200" y="2038388"/>
            <a:ext cx="3229744" cy="3951337"/>
          </a:xfrm>
        </p:spPr>
        <p:txBody>
          <a:bodyPr>
            <a:normAutofit/>
          </a:bodyPr>
          <a:lstStyle/>
          <a:p>
            <a:r>
              <a:rPr lang="fr-CA" dirty="0" smtClean="0"/>
              <a:t>Haut en bas</a:t>
            </a:r>
          </a:p>
          <a:p>
            <a:r>
              <a:rPr lang="fr-CA" dirty="0" smtClean="0"/>
              <a:t>Utilisé pour les données familières</a:t>
            </a:r>
          </a:p>
          <a:p>
            <a:r>
              <a:rPr lang="fr-CA" dirty="0" smtClean="0"/>
              <a:t>Avantages:</a:t>
            </a:r>
          </a:p>
          <a:p>
            <a:pPr lvl="1"/>
            <a:r>
              <a:rPr lang="fr-CA" dirty="0" smtClean="0"/>
              <a:t>Temps de lecture</a:t>
            </a:r>
          </a:p>
          <a:p>
            <a:r>
              <a:rPr lang="fr-CA" dirty="0" smtClean="0"/>
              <a:t>Inconvénients:</a:t>
            </a:r>
          </a:p>
          <a:p>
            <a:pPr lvl="1"/>
            <a:r>
              <a:rPr lang="fr-CA" dirty="0" smtClean="0"/>
              <a:t>Nécessite beaucoup d’espace</a:t>
            </a:r>
            <a:endParaRPr lang="fr-CA"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2060848"/>
            <a:ext cx="4552950" cy="431482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chemeClr val="accent1"/>
                </a:solidFill>
              </a14:hiddenFill>
            </a:ext>
          </a:extLst>
        </p:spPr>
      </p:pic>
      <p:sp>
        <p:nvSpPr>
          <p:cNvPr id="5" name="Rounded Rectangle 5"/>
          <p:cNvSpPr/>
          <p:nvPr/>
        </p:nvSpPr>
        <p:spPr>
          <a:xfrm>
            <a:off x="701675" y="6160219"/>
            <a:ext cx="7667624" cy="3651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6"/>
          <p:cNvSpPr/>
          <p:nvPr/>
        </p:nvSpPr>
        <p:spPr>
          <a:xfrm>
            <a:off x="774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8"/>
          <p:cNvSpPr/>
          <p:nvPr/>
        </p:nvSpPr>
        <p:spPr>
          <a:xfrm>
            <a:off x="1650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11"/>
          <p:cNvSpPr/>
          <p:nvPr/>
        </p:nvSpPr>
        <p:spPr>
          <a:xfrm>
            <a:off x="1358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12"/>
          <p:cNvSpPr/>
          <p:nvPr/>
        </p:nvSpPr>
        <p:spPr>
          <a:xfrm>
            <a:off x="1943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13"/>
          <p:cNvSpPr/>
          <p:nvPr/>
        </p:nvSpPr>
        <p:spPr>
          <a:xfrm>
            <a:off x="22351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4"/>
          <p:cNvSpPr/>
          <p:nvPr/>
        </p:nvSpPr>
        <p:spPr>
          <a:xfrm>
            <a:off x="25272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5"/>
          <p:cNvSpPr/>
          <p:nvPr/>
        </p:nvSpPr>
        <p:spPr>
          <a:xfrm>
            <a:off x="34035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6"/>
          <p:cNvSpPr/>
          <p:nvPr/>
        </p:nvSpPr>
        <p:spPr>
          <a:xfrm>
            <a:off x="28193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7"/>
          <p:cNvSpPr/>
          <p:nvPr/>
        </p:nvSpPr>
        <p:spPr>
          <a:xfrm>
            <a:off x="31114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8"/>
          <p:cNvSpPr/>
          <p:nvPr/>
        </p:nvSpPr>
        <p:spPr>
          <a:xfrm>
            <a:off x="1066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9"/>
          <p:cNvSpPr/>
          <p:nvPr/>
        </p:nvSpPr>
        <p:spPr>
          <a:xfrm>
            <a:off x="3695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20"/>
          <p:cNvSpPr/>
          <p:nvPr/>
        </p:nvSpPr>
        <p:spPr>
          <a:xfrm>
            <a:off x="3987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21"/>
          <p:cNvSpPr/>
          <p:nvPr/>
        </p:nvSpPr>
        <p:spPr>
          <a:xfrm>
            <a:off x="4279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22"/>
          <p:cNvSpPr/>
          <p:nvPr/>
        </p:nvSpPr>
        <p:spPr>
          <a:xfrm>
            <a:off x="4571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23"/>
          <p:cNvSpPr/>
          <p:nvPr/>
        </p:nvSpPr>
        <p:spPr>
          <a:xfrm>
            <a:off x="51561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4"/>
          <p:cNvSpPr/>
          <p:nvPr/>
        </p:nvSpPr>
        <p:spPr>
          <a:xfrm>
            <a:off x="4864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5"/>
          <p:cNvSpPr/>
          <p:nvPr/>
        </p:nvSpPr>
        <p:spPr>
          <a:xfrm>
            <a:off x="57403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6"/>
          <p:cNvSpPr/>
          <p:nvPr/>
        </p:nvSpPr>
        <p:spPr>
          <a:xfrm>
            <a:off x="54482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7"/>
          <p:cNvSpPr/>
          <p:nvPr/>
        </p:nvSpPr>
        <p:spPr>
          <a:xfrm>
            <a:off x="60324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8"/>
          <p:cNvSpPr/>
          <p:nvPr/>
        </p:nvSpPr>
        <p:spPr>
          <a:xfrm>
            <a:off x="63245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399894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51280" y="436563"/>
            <a:ext cx="3948712" cy="1442674"/>
          </a:xfrm>
        </p:spPr>
        <p:txBody>
          <a:bodyPr/>
          <a:lstStyle/>
          <a:p>
            <a:r>
              <a:rPr lang="fr-CA" dirty="0"/>
              <a:t>Design d’un </a:t>
            </a:r>
            <a:r>
              <a:rPr lang="fr-CA" dirty="0" smtClean="0"/>
              <a:t>formulaire</a:t>
            </a:r>
            <a:br>
              <a:rPr lang="fr-CA" dirty="0" smtClean="0"/>
            </a:br>
            <a:r>
              <a:rPr lang="fr-CA" dirty="0"/>
              <a:t>Alignement des étiquettes</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968" y="260648"/>
            <a:ext cx="4405089" cy="636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ed Rectangle 5"/>
          <p:cNvSpPr/>
          <p:nvPr/>
        </p:nvSpPr>
        <p:spPr>
          <a:xfrm>
            <a:off x="701675" y="6160219"/>
            <a:ext cx="7667624" cy="3651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6"/>
          <p:cNvSpPr/>
          <p:nvPr/>
        </p:nvSpPr>
        <p:spPr>
          <a:xfrm>
            <a:off x="774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8"/>
          <p:cNvSpPr/>
          <p:nvPr/>
        </p:nvSpPr>
        <p:spPr>
          <a:xfrm>
            <a:off x="1650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11"/>
          <p:cNvSpPr/>
          <p:nvPr/>
        </p:nvSpPr>
        <p:spPr>
          <a:xfrm>
            <a:off x="1358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12"/>
          <p:cNvSpPr/>
          <p:nvPr/>
        </p:nvSpPr>
        <p:spPr>
          <a:xfrm>
            <a:off x="1943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13"/>
          <p:cNvSpPr/>
          <p:nvPr/>
        </p:nvSpPr>
        <p:spPr>
          <a:xfrm>
            <a:off x="22351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4"/>
          <p:cNvSpPr/>
          <p:nvPr/>
        </p:nvSpPr>
        <p:spPr>
          <a:xfrm>
            <a:off x="25272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5"/>
          <p:cNvSpPr/>
          <p:nvPr/>
        </p:nvSpPr>
        <p:spPr>
          <a:xfrm>
            <a:off x="34035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6"/>
          <p:cNvSpPr/>
          <p:nvPr/>
        </p:nvSpPr>
        <p:spPr>
          <a:xfrm>
            <a:off x="28193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7"/>
          <p:cNvSpPr/>
          <p:nvPr/>
        </p:nvSpPr>
        <p:spPr>
          <a:xfrm>
            <a:off x="31114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8"/>
          <p:cNvSpPr/>
          <p:nvPr/>
        </p:nvSpPr>
        <p:spPr>
          <a:xfrm>
            <a:off x="1066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9"/>
          <p:cNvSpPr/>
          <p:nvPr/>
        </p:nvSpPr>
        <p:spPr>
          <a:xfrm>
            <a:off x="3695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20"/>
          <p:cNvSpPr/>
          <p:nvPr/>
        </p:nvSpPr>
        <p:spPr>
          <a:xfrm>
            <a:off x="3987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21"/>
          <p:cNvSpPr/>
          <p:nvPr/>
        </p:nvSpPr>
        <p:spPr>
          <a:xfrm>
            <a:off x="4279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22"/>
          <p:cNvSpPr/>
          <p:nvPr/>
        </p:nvSpPr>
        <p:spPr>
          <a:xfrm>
            <a:off x="4571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23"/>
          <p:cNvSpPr/>
          <p:nvPr/>
        </p:nvSpPr>
        <p:spPr>
          <a:xfrm>
            <a:off x="51561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4"/>
          <p:cNvSpPr/>
          <p:nvPr/>
        </p:nvSpPr>
        <p:spPr>
          <a:xfrm>
            <a:off x="4864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5"/>
          <p:cNvSpPr/>
          <p:nvPr/>
        </p:nvSpPr>
        <p:spPr>
          <a:xfrm>
            <a:off x="57403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6"/>
          <p:cNvSpPr/>
          <p:nvPr/>
        </p:nvSpPr>
        <p:spPr>
          <a:xfrm>
            <a:off x="54482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7"/>
          <p:cNvSpPr/>
          <p:nvPr/>
        </p:nvSpPr>
        <p:spPr>
          <a:xfrm>
            <a:off x="60324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8"/>
          <p:cNvSpPr/>
          <p:nvPr/>
        </p:nvSpPr>
        <p:spPr>
          <a:xfrm>
            <a:off x="63245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9"/>
          <p:cNvSpPr/>
          <p:nvPr/>
        </p:nvSpPr>
        <p:spPr>
          <a:xfrm>
            <a:off x="6616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399894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a:t>Design d’un </a:t>
            </a:r>
            <a:r>
              <a:rPr lang="fr-CA" dirty="0" smtClean="0"/>
              <a:t>formulaire</a:t>
            </a:r>
            <a:br>
              <a:rPr lang="fr-CA" dirty="0" smtClean="0"/>
            </a:br>
            <a:r>
              <a:rPr lang="fr-CA" dirty="0"/>
              <a:t>Alignement des étiquettes</a:t>
            </a:r>
          </a:p>
        </p:txBody>
      </p:sp>
      <p:sp>
        <p:nvSpPr>
          <p:cNvPr id="3" name="Espace réservé du contenu 2"/>
          <p:cNvSpPr>
            <a:spLocks noGrp="1"/>
          </p:cNvSpPr>
          <p:nvPr>
            <p:ph idx="1"/>
          </p:nvPr>
        </p:nvSpPr>
        <p:spPr>
          <a:xfrm>
            <a:off x="838200" y="2038388"/>
            <a:ext cx="3589784" cy="3951337"/>
          </a:xfrm>
        </p:spPr>
        <p:txBody>
          <a:bodyPr/>
          <a:lstStyle/>
          <a:p>
            <a:r>
              <a:rPr lang="fr-CA" dirty="0" smtClean="0"/>
              <a:t>Alignement à droite</a:t>
            </a:r>
          </a:p>
          <a:p>
            <a:r>
              <a:rPr lang="fr-CA" dirty="0" smtClean="0"/>
              <a:t>Associe clairement l’étiquette au champ</a:t>
            </a:r>
          </a:p>
          <a:p>
            <a:r>
              <a:rPr lang="fr-CA" dirty="0" smtClean="0"/>
              <a:t>Requière moins d’espace verticale</a:t>
            </a:r>
          </a:p>
          <a:p>
            <a:r>
              <a:rPr lang="fr-CA" dirty="0" smtClean="0"/>
              <a:t>Plus difficile à lire rapidement</a:t>
            </a:r>
          </a:p>
          <a:p>
            <a:r>
              <a:rPr lang="fr-CA" dirty="0" smtClean="0"/>
              <a:t>Plus rapide à compléter</a:t>
            </a:r>
            <a:endParaRPr lang="fr-CA"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996952"/>
            <a:ext cx="4448175" cy="340995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chemeClr val="accent1"/>
                </a:solidFill>
              </a14:hiddenFill>
            </a:ext>
          </a:extLst>
        </p:spPr>
      </p:pic>
      <p:sp>
        <p:nvSpPr>
          <p:cNvPr id="5" name="Rounded Rectangle 5"/>
          <p:cNvSpPr/>
          <p:nvPr/>
        </p:nvSpPr>
        <p:spPr>
          <a:xfrm>
            <a:off x="701675" y="6160219"/>
            <a:ext cx="7667624" cy="3651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6"/>
          <p:cNvSpPr/>
          <p:nvPr/>
        </p:nvSpPr>
        <p:spPr>
          <a:xfrm>
            <a:off x="774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8"/>
          <p:cNvSpPr/>
          <p:nvPr/>
        </p:nvSpPr>
        <p:spPr>
          <a:xfrm>
            <a:off x="1650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11"/>
          <p:cNvSpPr/>
          <p:nvPr/>
        </p:nvSpPr>
        <p:spPr>
          <a:xfrm>
            <a:off x="1358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12"/>
          <p:cNvSpPr/>
          <p:nvPr/>
        </p:nvSpPr>
        <p:spPr>
          <a:xfrm>
            <a:off x="1943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13"/>
          <p:cNvSpPr/>
          <p:nvPr/>
        </p:nvSpPr>
        <p:spPr>
          <a:xfrm>
            <a:off x="22351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4"/>
          <p:cNvSpPr/>
          <p:nvPr/>
        </p:nvSpPr>
        <p:spPr>
          <a:xfrm>
            <a:off x="25272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5"/>
          <p:cNvSpPr/>
          <p:nvPr/>
        </p:nvSpPr>
        <p:spPr>
          <a:xfrm>
            <a:off x="34035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6"/>
          <p:cNvSpPr/>
          <p:nvPr/>
        </p:nvSpPr>
        <p:spPr>
          <a:xfrm>
            <a:off x="28193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7"/>
          <p:cNvSpPr/>
          <p:nvPr/>
        </p:nvSpPr>
        <p:spPr>
          <a:xfrm>
            <a:off x="31114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8"/>
          <p:cNvSpPr/>
          <p:nvPr/>
        </p:nvSpPr>
        <p:spPr>
          <a:xfrm>
            <a:off x="1066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9"/>
          <p:cNvSpPr/>
          <p:nvPr/>
        </p:nvSpPr>
        <p:spPr>
          <a:xfrm>
            <a:off x="3695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20"/>
          <p:cNvSpPr/>
          <p:nvPr/>
        </p:nvSpPr>
        <p:spPr>
          <a:xfrm>
            <a:off x="3987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21"/>
          <p:cNvSpPr/>
          <p:nvPr/>
        </p:nvSpPr>
        <p:spPr>
          <a:xfrm>
            <a:off x="4279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22"/>
          <p:cNvSpPr/>
          <p:nvPr/>
        </p:nvSpPr>
        <p:spPr>
          <a:xfrm>
            <a:off x="4571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23"/>
          <p:cNvSpPr/>
          <p:nvPr/>
        </p:nvSpPr>
        <p:spPr>
          <a:xfrm>
            <a:off x="51561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4"/>
          <p:cNvSpPr/>
          <p:nvPr/>
        </p:nvSpPr>
        <p:spPr>
          <a:xfrm>
            <a:off x="4864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5"/>
          <p:cNvSpPr/>
          <p:nvPr/>
        </p:nvSpPr>
        <p:spPr>
          <a:xfrm>
            <a:off x="57403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6"/>
          <p:cNvSpPr/>
          <p:nvPr/>
        </p:nvSpPr>
        <p:spPr>
          <a:xfrm>
            <a:off x="54482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7"/>
          <p:cNvSpPr/>
          <p:nvPr/>
        </p:nvSpPr>
        <p:spPr>
          <a:xfrm>
            <a:off x="60324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8"/>
          <p:cNvSpPr/>
          <p:nvPr/>
        </p:nvSpPr>
        <p:spPr>
          <a:xfrm>
            <a:off x="63245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9"/>
          <p:cNvSpPr/>
          <p:nvPr/>
        </p:nvSpPr>
        <p:spPr>
          <a:xfrm>
            <a:off x="6616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399894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a:t>Design d’un </a:t>
            </a:r>
            <a:r>
              <a:rPr lang="fr-CA" dirty="0" smtClean="0"/>
              <a:t>formulaire</a:t>
            </a:r>
            <a:br>
              <a:rPr lang="fr-CA" dirty="0" smtClean="0"/>
            </a:br>
            <a:r>
              <a:rPr lang="fr-CA" dirty="0"/>
              <a:t>Alignement des étiquettes</a:t>
            </a:r>
          </a:p>
        </p:txBody>
      </p:sp>
      <p:sp>
        <p:nvSpPr>
          <p:cNvPr id="3" name="Espace réservé du contenu 2"/>
          <p:cNvSpPr>
            <a:spLocks noGrp="1"/>
          </p:cNvSpPr>
          <p:nvPr>
            <p:ph idx="1"/>
          </p:nvPr>
        </p:nvSpPr>
        <p:spPr>
          <a:xfrm>
            <a:off x="838200" y="2038388"/>
            <a:ext cx="3589784" cy="3951337"/>
          </a:xfrm>
        </p:spPr>
        <p:txBody>
          <a:bodyPr>
            <a:normAutofit fontScale="92500"/>
          </a:bodyPr>
          <a:lstStyle/>
          <a:p>
            <a:r>
              <a:rPr lang="fr-CA" dirty="0" smtClean="0"/>
              <a:t>Étiquette alignée à gauche</a:t>
            </a:r>
          </a:p>
          <a:p>
            <a:pPr lvl="1"/>
            <a:r>
              <a:rPr lang="fr-CA" dirty="0" smtClean="0"/>
              <a:t>Parfait pour des données moins familière</a:t>
            </a:r>
          </a:p>
          <a:p>
            <a:pPr lvl="1"/>
            <a:r>
              <a:rPr lang="fr-CA" dirty="0" smtClean="0"/>
              <a:t>Facile de lire les étiquettes</a:t>
            </a:r>
          </a:p>
          <a:p>
            <a:pPr lvl="1"/>
            <a:r>
              <a:rPr lang="fr-CA" dirty="0" smtClean="0"/>
              <a:t>Moins évident l’association avec son champ</a:t>
            </a:r>
          </a:p>
          <a:p>
            <a:pPr lvl="1"/>
            <a:r>
              <a:rPr lang="fr-CA" dirty="0" smtClean="0"/>
              <a:t>Changer la longueur des étiquette peut briser l’apparence</a:t>
            </a:r>
            <a:endParaRPr lang="fr-CA"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924944"/>
            <a:ext cx="4438650" cy="340042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chemeClr val="accent1"/>
                </a:solidFill>
              </a14:hiddenFill>
            </a:ext>
          </a:extLst>
        </p:spPr>
      </p:pic>
      <p:sp>
        <p:nvSpPr>
          <p:cNvPr id="5" name="Rounded Rectangle 5"/>
          <p:cNvSpPr/>
          <p:nvPr/>
        </p:nvSpPr>
        <p:spPr>
          <a:xfrm>
            <a:off x="701675" y="6160219"/>
            <a:ext cx="7667624" cy="3651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6"/>
          <p:cNvSpPr/>
          <p:nvPr/>
        </p:nvSpPr>
        <p:spPr>
          <a:xfrm>
            <a:off x="774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8"/>
          <p:cNvSpPr/>
          <p:nvPr/>
        </p:nvSpPr>
        <p:spPr>
          <a:xfrm>
            <a:off x="1650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11"/>
          <p:cNvSpPr/>
          <p:nvPr/>
        </p:nvSpPr>
        <p:spPr>
          <a:xfrm>
            <a:off x="1358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12"/>
          <p:cNvSpPr/>
          <p:nvPr/>
        </p:nvSpPr>
        <p:spPr>
          <a:xfrm>
            <a:off x="1943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13"/>
          <p:cNvSpPr/>
          <p:nvPr/>
        </p:nvSpPr>
        <p:spPr>
          <a:xfrm>
            <a:off x="22351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4"/>
          <p:cNvSpPr/>
          <p:nvPr/>
        </p:nvSpPr>
        <p:spPr>
          <a:xfrm>
            <a:off x="25272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5"/>
          <p:cNvSpPr/>
          <p:nvPr/>
        </p:nvSpPr>
        <p:spPr>
          <a:xfrm>
            <a:off x="34035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6"/>
          <p:cNvSpPr/>
          <p:nvPr/>
        </p:nvSpPr>
        <p:spPr>
          <a:xfrm>
            <a:off x="28193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7"/>
          <p:cNvSpPr/>
          <p:nvPr/>
        </p:nvSpPr>
        <p:spPr>
          <a:xfrm>
            <a:off x="31114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8"/>
          <p:cNvSpPr/>
          <p:nvPr/>
        </p:nvSpPr>
        <p:spPr>
          <a:xfrm>
            <a:off x="1066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9"/>
          <p:cNvSpPr/>
          <p:nvPr/>
        </p:nvSpPr>
        <p:spPr>
          <a:xfrm>
            <a:off x="3695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20"/>
          <p:cNvSpPr/>
          <p:nvPr/>
        </p:nvSpPr>
        <p:spPr>
          <a:xfrm>
            <a:off x="3987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21"/>
          <p:cNvSpPr/>
          <p:nvPr/>
        </p:nvSpPr>
        <p:spPr>
          <a:xfrm>
            <a:off x="4279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22"/>
          <p:cNvSpPr/>
          <p:nvPr/>
        </p:nvSpPr>
        <p:spPr>
          <a:xfrm>
            <a:off x="4571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23"/>
          <p:cNvSpPr/>
          <p:nvPr/>
        </p:nvSpPr>
        <p:spPr>
          <a:xfrm>
            <a:off x="51561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4"/>
          <p:cNvSpPr/>
          <p:nvPr/>
        </p:nvSpPr>
        <p:spPr>
          <a:xfrm>
            <a:off x="4864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5"/>
          <p:cNvSpPr/>
          <p:nvPr/>
        </p:nvSpPr>
        <p:spPr>
          <a:xfrm>
            <a:off x="57403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6"/>
          <p:cNvSpPr/>
          <p:nvPr/>
        </p:nvSpPr>
        <p:spPr>
          <a:xfrm>
            <a:off x="54482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7"/>
          <p:cNvSpPr/>
          <p:nvPr/>
        </p:nvSpPr>
        <p:spPr>
          <a:xfrm>
            <a:off x="60324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8"/>
          <p:cNvSpPr/>
          <p:nvPr/>
        </p:nvSpPr>
        <p:spPr>
          <a:xfrm>
            <a:off x="63245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9"/>
          <p:cNvSpPr/>
          <p:nvPr/>
        </p:nvSpPr>
        <p:spPr>
          <a:xfrm>
            <a:off x="6616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30"/>
          <p:cNvSpPr/>
          <p:nvPr/>
        </p:nvSpPr>
        <p:spPr>
          <a:xfrm>
            <a:off x="6908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895725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a:t>Design d’un </a:t>
            </a:r>
            <a:r>
              <a:rPr lang="fr-CA" dirty="0" smtClean="0"/>
              <a:t>formulaire – Étude de l’</a:t>
            </a:r>
            <a:r>
              <a:rPr lang="fr-CA" dirty="0" err="1" smtClean="0"/>
              <a:t>oeil</a:t>
            </a:r>
            <a:endParaRPr lang="fr-CA" dirty="0"/>
          </a:p>
        </p:txBody>
      </p:sp>
      <p:sp>
        <p:nvSpPr>
          <p:cNvPr id="3" name="Espace réservé du contenu 2"/>
          <p:cNvSpPr>
            <a:spLocks noGrp="1"/>
          </p:cNvSpPr>
          <p:nvPr>
            <p:ph idx="1"/>
          </p:nvPr>
        </p:nvSpPr>
        <p:spPr>
          <a:xfrm>
            <a:off x="838200" y="2038388"/>
            <a:ext cx="4741912" cy="4486956"/>
          </a:xfrm>
        </p:spPr>
        <p:txBody>
          <a:bodyPr>
            <a:normAutofit fontScale="92500" lnSpcReduction="10000"/>
          </a:bodyPr>
          <a:lstStyle/>
          <a:p>
            <a:r>
              <a:rPr lang="fr-CA" b="1" dirty="0" smtClean="0"/>
              <a:t>Aligné à gauche</a:t>
            </a:r>
            <a:endParaRPr lang="fr-CA" b="1" dirty="0"/>
          </a:p>
          <a:p>
            <a:pPr lvl="1"/>
            <a:r>
              <a:rPr lang="en-US" dirty="0" smtClean="0"/>
              <a:t>Facile </a:t>
            </a:r>
            <a:r>
              <a:rPr lang="en-US" dirty="0" err="1" smtClean="0"/>
              <a:t>d’associer</a:t>
            </a:r>
            <a:r>
              <a:rPr lang="en-US" dirty="0" smtClean="0"/>
              <a:t> </a:t>
            </a:r>
            <a:r>
              <a:rPr lang="en-US" dirty="0" err="1" smtClean="0"/>
              <a:t>l’étiquette</a:t>
            </a:r>
            <a:r>
              <a:rPr lang="en-US" dirty="0" smtClean="0"/>
              <a:t> au champ</a:t>
            </a:r>
          </a:p>
          <a:p>
            <a:pPr lvl="1"/>
            <a:r>
              <a:rPr lang="en-US" dirty="0" smtClean="0"/>
              <a:t>Distance excessive entre les </a:t>
            </a:r>
            <a:r>
              <a:rPr lang="en-US" dirty="0" err="1" smtClean="0"/>
              <a:t>étiquettes</a:t>
            </a:r>
            <a:r>
              <a:rPr lang="en-US" dirty="0" smtClean="0"/>
              <a:t> </a:t>
            </a:r>
            <a:r>
              <a:rPr lang="en-US" dirty="0" err="1" smtClean="0"/>
              <a:t>ralenti</a:t>
            </a:r>
            <a:r>
              <a:rPr lang="en-US" dirty="0" smtClean="0"/>
              <a:t> </a:t>
            </a:r>
            <a:r>
              <a:rPr lang="en-US" dirty="0" err="1" smtClean="0"/>
              <a:t>l’utilisateur</a:t>
            </a:r>
            <a:endParaRPr lang="en-US" dirty="0"/>
          </a:p>
          <a:p>
            <a:r>
              <a:rPr lang="fr-CA" b="1" dirty="0" smtClean="0"/>
              <a:t>Aligné </a:t>
            </a:r>
            <a:r>
              <a:rPr lang="fr-CA" b="1" dirty="0"/>
              <a:t>à </a:t>
            </a:r>
            <a:r>
              <a:rPr lang="fr-CA" b="1" dirty="0" smtClean="0"/>
              <a:t>droite</a:t>
            </a:r>
          </a:p>
          <a:p>
            <a:pPr lvl="1"/>
            <a:r>
              <a:rPr lang="en-US" dirty="0" err="1" smtClean="0"/>
              <a:t>Réduit</a:t>
            </a:r>
            <a:r>
              <a:rPr lang="en-US" dirty="0" smtClean="0"/>
              <a:t> le </a:t>
            </a:r>
            <a:r>
              <a:rPr lang="en-US" dirty="0" err="1" smtClean="0"/>
              <a:t>nombre</a:t>
            </a:r>
            <a:r>
              <a:rPr lang="en-US" dirty="0" smtClean="0"/>
              <a:t> de fixation de </a:t>
            </a:r>
            <a:r>
              <a:rPr lang="en-US" dirty="0" err="1" smtClean="0"/>
              <a:t>moitié</a:t>
            </a:r>
            <a:endParaRPr lang="en-US" dirty="0" smtClean="0"/>
          </a:p>
          <a:p>
            <a:pPr lvl="1"/>
            <a:r>
              <a:rPr lang="fr-CA" dirty="0" smtClean="0"/>
              <a:t>La saisie rapide</a:t>
            </a:r>
            <a:endParaRPr lang="fr-CA" dirty="0"/>
          </a:p>
          <a:p>
            <a:r>
              <a:rPr lang="fr-CA" b="1" dirty="0" smtClean="0"/>
              <a:t>Étiquette en haut</a:t>
            </a:r>
            <a:endParaRPr lang="fr-CA" b="1" dirty="0"/>
          </a:p>
          <a:p>
            <a:pPr lvl="1"/>
            <a:r>
              <a:rPr lang="en-US" dirty="0" err="1" smtClean="0"/>
              <a:t>Permet</a:t>
            </a:r>
            <a:r>
              <a:rPr lang="en-US" dirty="0" smtClean="0"/>
              <a:t> à </a:t>
            </a:r>
            <a:r>
              <a:rPr lang="en-US" dirty="0" err="1" smtClean="0"/>
              <a:t>l’utilisateur</a:t>
            </a:r>
            <a:r>
              <a:rPr lang="en-US" dirty="0" smtClean="0"/>
              <a:t> de </a:t>
            </a:r>
            <a:r>
              <a:rPr lang="en-US" dirty="0" err="1" smtClean="0"/>
              <a:t>voir</a:t>
            </a:r>
            <a:r>
              <a:rPr lang="en-US" dirty="0" smtClean="0"/>
              <a:t> </a:t>
            </a:r>
            <a:r>
              <a:rPr lang="en-US" dirty="0" err="1" smtClean="0"/>
              <a:t>rapidement</a:t>
            </a:r>
            <a:r>
              <a:rPr lang="en-US" dirty="0" smtClean="0"/>
              <a:t> </a:t>
            </a:r>
            <a:r>
              <a:rPr lang="en-US" dirty="0" err="1" smtClean="0"/>
              <a:t>l’étiquette</a:t>
            </a:r>
            <a:r>
              <a:rPr lang="en-US" dirty="0" smtClean="0"/>
              <a:t> et le champ</a:t>
            </a:r>
          </a:p>
          <a:p>
            <a:pPr lvl="1"/>
            <a:r>
              <a:rPr lang="fr-CA" dirty="0" smtClean="0"/>
              <a:t>Combinaison la plus rapide</a:t>
            </a:r>
            <a:endParaRPr lang="fr-CA"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2625" y="1844824"/>
            <a:ext cx="3381375" cy="224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4771" y="3645024"/>
            <a:ext cx="2552700" cy="307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ounded Rectangle 5"/>
          <p:cNvSpPr/>
          <p:nvPr/>
        </p:nvSpPr>
        <p:spPr>
          <a:xfrm>
            <a:off x="701675" y="6160219"/>
            <a:ext cx="7667624" cy="3651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74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8"/>
          <p:cNvSpPr/>
          <p:nvPr/>
        </p:nvSpPr>
        <p:spPr>
          <a:xfrm>
            <a:off x="1650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11"/>
          <p:cNvSpPr/>
          <p:nvPr/>
        </p:nvSpPr>
        <p:spPr>
          <a:xfrm>
            <a:off x="1358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12"/>
          <p:cNvSpPr/>
          <p:nvPr/>
        </p:nvSpPr>
        <p:spPr>
          <a:xfrm>
            <a:off x="1943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3"/>
          <p:cNvSpPr/>
          <p:nvPr/>
        </p:nvSpPr>
        <p:spPr>
          <a:xfrm>
            <a:off x="22351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4"/>
          <p:cNvSpPr/>
          <p:nvPr/>
        </p:nvSpPr>
        <p:spPr>
          <a:xfrm>
            <a:off x="25272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5"/>
          <p:cNvSpPr/>
          <p:nvPr/>
        </p:nvSpPr>
        <p:spPr>
          <a:xfrm>
            <a:off x="34035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6"/>
          <p:cNvSpPr/>
          <p:nvPr/>
        </p:nvSpPr>
        <p:spPr>
          <a:xfrm>
            <a:off x="28193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7"/>
          <p:cNvSpPr/>
          <p:nvPr/>
        </p:nvSpPr>
        <p:spPr>
          <a:xfrm>
            <a:off x="31114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8"/>
          <p:cNvSpPr/>
          <p:nvPr/>
        </p:nvSpPr>
        <p:spPr>
          <a:xfrm>
            <a:off x="1066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9"/>
          <p:cNvSpPr/>
          <p:nvPr/>
        </p:nvSpPr>
        <p:spPr>
          <a:xfrm>
            <a:off x="3695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20"/>
          <p:cNvSpPr/>
          <p:nvPr/>
        </p:nvSpPr>
        <p:spPr>
          <a:xfrm>
            <a:off x="3987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21"/>
          <p:cNvSpPr/>
          <p:nvPr/>
        </p:nvSpPr>
        <p:spPr>
          <a:xfrm>
            <a:off x="4279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22"/>
          <p:cNvSpPr/>
          <p:nvPr/>
        </p:nvSpPr>
        <p:spPr>
          <a:xfrm>
            <a:off x="4571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3"/>
          <p:cNvSpPr/>
          <p:nvPr/>
        </p:nvSpPr>
        <p:spPr>
          <a:xfrm>
            <a:off x="51561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4"/>
          <p:cNvSpPr/>
          <p:nvPr/>
        </p:nvSpPr>
        <p:spPr>
          <a:xfrm>
            <a:off x="4864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5"/>
          <p:cNvSpPr/>
          <p:nvPr/>
        </p:nvSpPr>
        <p:spPr>
          <a:xfrm>
            <a:off x="57403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6"/>
          <p:cNvSpPr/>
          <p:nvPr/>
        </p:nvSpPr>
        <p:spPr>
          <a:xfrm>
            <a:off x="54482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7"/>
          <p:cNvSpPr/>
          <p:nvPr/>
        </p:nvSpPr>
        <p:spPr>
          <a:xfrm>
            <a:off x="60324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8"/>
          <p:cNvSpPr/>
          <p:nvPr/>
        </p:nvSpPr>
        <p:spPr>
          <a:xfrm>
            <a:off x="63245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9"/>
          <p:cNvSpPr/>
          <p:nvPr/>
        </p:nvSpPr>
        <p:spPr>
          <a:xfrm>
            <a:off x="6616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30"/>
          <p:cNvSpPr/>
          <p:nvPr/>
        </p:nvSpPr>
        <p:spPr>
          <a:xfrm>
            <a:off x="6908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89572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a:t>Design d’un </a:t>
            </a:r>
            <a:r>
              <a:rPr lang="fr-CA" dirty="0" smtClean="0"/>
              <a:t>formulaire – </a:t>
            </a:r>
            <a:br>
              <a:rPr lang="fr-CA" dirty="0" smtClean="0"/>
            </a:br>
            <a:r>
              <a:rPr lang="fr-CA" dirty="0" smtClean="0"/>
              <a:t>Bref</a:t>
            </a:r>
            <a:endParaRPr lang="fr-CA" dirty="0"/>
          </a:p>
        </p:txBody>
      </p:sp>
      <p:sp>
        <p:nvSpPr>
          <p:cNvPr id="3" name="Espace réservé du contenu 2"/>
          <p:cNvSpPr>
            <a:spLocks noGrp="1"/>
          </p:cNvSpPr>
          <p:nvPr>
            <p:ph idx="1"/>
          </p:nvPr>
        </p:nvSpPr>
        <p:spPr/>
        <p:txBody>
          <a:bodyPr>
            <a:normAutofit/>
          </a:bodyPr>
          <a:lstStyle/>
          <a:p>
            <a:r>
              <a:rPr lang="fr-CA" dirty="0" smtClean="0"/>
              <a:t>Étiquette en haut pour minimiser le temps de saisie des données </a:t>
            </a:r>
            <a:r>
              <a:rPr lang="fr-CA" dirty="0" err="1" smtClean="0"/>
              <a:t>familiaire</a:t>
            </a:r>
            <a:endParaRPr lang="fr-CA" dirty="0" smtClean="0"/>
          </a:p>
          <a:p>
            <a:r>
              <a:rPr lang="fr-CA" dirty="0" smtClean="0"/>
              <a:t>Étiquette alignée à droite lorsque l’espace verticale est limitée</a:t>
            </a:r>
            <a:endParaRPr lang="fr-CA" dirty="0"/>
          </a:p>
          <a:p>
            <a:r>
              <a:rPr lang="fr-CA" dirty="0"/>
              <a:t>Étiquette alignée à </a:t>
            </a:r>
            <a:r>
              <a:rPr lang="fr-CA" dirty="0" smtClean="0"/>
              <a:t>gauche </a:t>
            </a:r>
            <a:r>
              <a:rPr lang="fr-CA" dirty="0"/>
              <a:t>lorsque </a:t>
            </a:r>
            <a:r>
              <a:rPr lang="fr-CA" dirty="0" smtClean="0"/>
              <a:t>les données ne sont pas </a:t>
            </a:r>
            <a:r>
              <a:rPr lang="fr-CA" dirty="0" err="1" smtClean="0"/>
              <a:t>familiaire</a:t>
            </a:r>
            <a:endParaRPr lang="fr-CA" dirty="0"/>
          </a:p>
        </p:txBody>
      </p:sp>
      <p:sp>
        <p:nvSpPr>
          <p:cNvPr id="4" name="Rounded Rectangle 5"/>
          <p:cNvSpPr/>
          <p:nvPr/>
        </p:nvSpPr>
        <p:spPr>
          <a:xfrm>
            <a:off x="701675" y="6160219"/>
            <a:ext cx="7667624" cy="3651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6"/>
          <p:cNvSpPr/>
          <p:nvPr/>
        </p:nvSpPr>
        <p:spPr>
          <a:xfrm>
            <a:off x="774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8"/>
          <p:cNvSpPr/>
          <p:nvPr/>
        </p:nvSpPr>
        <p:spPr>
          <a:xfrm>
            <a:off x="1650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11"/>
          <p:cNvSpPr/>
          <p:nvPr/>
        </p:nvSpPr>
        <p:spPr>
          <a:xfrm>
            <a:off x="1358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12"/>
          <p:cNvSpPr/>
          <p:nvPr/>
        </p:nvSpPr>
        <p:spPr>
          <a:xfrm>
            <a:off x="1943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13"/>
          <p:cNvSpPr/>
          <p:nvPr/>
        </p:nvSpPr>
        <p:spPr>
          <a:xfrm>
            <a:off x="22351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14"/>
          <p:cNvSpPr/>
          <p:nvPr/>
        </p:nvSpPr>
        <p:spPr>
          <a:xfrm>
            <a:off x="25272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5"/>
          <p:cNvSpPr/>
          <p:nvPr/>
        </p:nvSpPr>
        <p:spPr>
          <a:xfrm>
            <a:off x="34035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6"/>
          <p:cNvSpPr/>
          <p:nvPr/>
        </p:nvSpPr>
        <p:spPr>
          <a:xfrm>
            <a:off x="28193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7"/>
          <p:cNvSpPr/>
          <p:nvPr/>
        </p:nvSpPr>
        <p:spPr>
          <a:xfrm>
            <a:off x="31114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8"/>
          <p:cNvSpPr/>
          <p:nvPr/>
        </p:nvSpPr>
        <p:spPr>
          <a:xfrm>
            <a:off x="1066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9"/>
          <p:cNvSpPr/>
          <p:nvPr/>
        </p:nvSpPr>
        <p:spPr>
          <a:xfrm>
            <a:off x="3695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20"/>
          <p:cNvSpPr/>
          <p:nvPr/>
        </p:nvSpPr>
        <p:spPr>
          <a:xfrm>
            <a:off x="3987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21"/>
          <p:cNvSpPr/>
          <p:nvPr/>
        </p:nvSpPr>
        <p:spPr>
          <a:xfrm>
            <a:off x="4279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22"/>
          <p:cNvSpPr/>
          <p:nvPr/>
        </p:nvSpPr>
        <p:spPr>
          <a:xfrm>
            <a:off x="4571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23"/>
          <p:cNvSpPr/>
          <p:nvPr/>
        </p:nvSpPr>
        <p:spPr>
          <a:xfrm>
            <a:off x="51561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24"/>
          <p:cNvSpPr/>
          <p:nvPr/>
        </p:nvSpPr>
        <p:spPr>
          <a:xfrm>
            <a:off x="4864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5"/>
          <p:cNvSpPr/>
          <p:nvPr/>
        </p:nvSpPr>
        <p:spPr>
          <a:xfrm>
            <a:off x="57403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6"/>
          <p:cNvSpPr/>
          <p:nvPr/>
        </p:nvSpPr>
        <p:spPr>
          <a:xfrm>
            <a:off x="54482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7"/>
          <p:cNvSpPr/>
          <p:nvPr/>
        </p:nvSpPr>
        <p:spPr>
          <a:xfrm>
            <a:off x="60324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8"/>
          <p:cNvSpPr/>
          <p:nvPr/>
        </p:nvSpPr>
        <p:spPr>
          <a:xfrm>
            <a:off x="63245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9"/>
          <p:cNvSpPr/>
          <p:nvPr/>
        </p:nvSpPr>
        <p:spPr>
          <a:xfrm>
            <a:off x="6616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30"/>
          <p:cNvSpPr/>
          <p:nvPr/>
        </p:nvSpPr>
        <p:spPr>
          <a:xfrm>
            <a:off x="6908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31"/>
          <p:cNvSpPr/>
          <p:nvPr/>
        </p:nvSpPr>
        <p:spPr>
          <a:xfrm>
            <a:off x="7200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895725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a:t>Design d’un </a:t>
            </a:r>
            <a:r>
              <a:rPr lang="fr-CA" dirty="0" smtClean="0"/>
              <a:t>formulaire</a:t>
            </a:r>
            <a:endParaRPr lang="fr-CA" dirty="0"/>
          </a:p>
        </p:txBody>
      </p:sp>
      <p:sp>
        <p:nvSpPr>
          <p:cNvPr id="3" name="Espace réservé du contenu 2"/>
          <p:cNvSpPr>
            <a:spLocks noGrp="1"/>
          </p:cNvSpPr>
          <p:nvPr>
            <p:ph idx="1"/>
          </p:nvPr>
        </p:nvSpPr>
        <p:spPr>
          <a:xfrm>
            <a:off x="838200" y="2038388"/>
            <a:ext cx="4165848" cy="3951337"/>
          </a:xfrm>
        </p:spPr>
        <p:txBody>
          <a:bodyPr/>
          <a:lstStyle/>
          <a:p>
            <a:r>
              <a:rPr lang="fr-CA" dirty="0" smtClean="0"/>
              <a:t>Le plus possible, seulement demander à l’utilisateur des données qui sont obligatoire. Si ce n’est pas possible, ajouter une étoile sur les champs obligatoire et mettre une légende.</a:t>
            </a: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2120" y="2092746"/>
            <a:ext cx="3057500" cy="330636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chemeClr val="accent1"/>
                </a:solidFill>
              </a14:hiddenFill>
            </a:ext>
          </a:extLst>
        </p:spPr>
      </p:pic>
      <p:sp>
        <p:nvSpPr>
          <p:cNvPr id="5" name="Rounded Rectangle 5"/>
          <p:cNvSpPr/>
          <p:nvPr/>
        </p:nvSpPr>
        <p:spPr>
          <a:xfrm>
            <a:off x="701675" y="6160219"/>
            <a:ext cx="7667624" cy="3651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6"/>
          <p:cNvSpPr/>
          <p:nvPr/>
        </p:nvSpPr>
        <p:spPr>
          <a:xfrm>
            <a:off x="774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8"/>
          <p:cNvSpPr/>
          <p:nvPr/>
        </p:nvSpPr>
        <p:spPr>
          <a:xfrm>
            <a:off x="1650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11"/>
          <p:cNvSpPr/>
          <p:nvPr/>
        </p:nvSpPr>
        <p:spPr>
          <a:xfrm>
            <a:off x="1358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12"/>
          <p:cNvSpPr/>
          <p:nvPr/>
        </p:nvSpPr>
        <p:spPr>
          <a:xfrm>
            <a:off x="1943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13"/>
          <p:cNvSpPr/>
          <p:nvPr/>
        </p:nvSpPr>
        <p:spPr>
          <a:xfrm>
            <a:off x="22351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4"/>
          <p:cNvSpPr/>
          <p:nvPr/>
        </p:nvSpPr>
        <p:spPr>
          <a:xfrm>
            <a:off x="25272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5"/>
          <p:cNvSpPr/>
          <p:nvPr/>
        </p:nvSpPr>
        <p:spPr>
          <a:xfrm>
            <a:off x="34035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6"/>
          <p:cNvSpPr/>
          <p:nvPr/>
        </p:nvSpPr>
        <p:spPr>
          <a:xfrm>
            <a:off x="28193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7"/>
          <p:cNvSpPr/>
          <p:nvPr/>
        </p:nvSpPr>
        <p:spPr>
          <a:xfrm>
            <a:off x="31114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8"/>
          <p:cNvSpPr/>
          <p:nvPr/>
        </p:nvSpPr>
        <p:spPr>
          <a:xfrm>
            <a:off x="1066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9"/>
          <p:cNvSpPr/>
          <p:nvPr/>
        </p:nvSpPr>
        <p:spPr>
          <a:xfrm>
            <a:off x="3695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20"/>
          <p:cNvSpPr/>
          <p:nvPr/>
        </p:nvSpPr>
        <p:spPr>
          <a:xfrm>
            <a:off x="3987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21"/>
          <p:cNvSpPr/>
          <p:nvPr/>
        </p:nvSpPr>
        <p:spPr>
          <a:xfrm>
            <a:off x="4279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22"/>
          <p:cNvSpPr/>
          <p:nvPr/>
        </p:nvSpPr>
        <p:spPr>
          <a:xfrm>
            <a:off x="4571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23"/>
          <p:cNvSpPr/>
          <p:nvPr/>
        </p:nvSpPr>
        <p:spPr>
          <a:xfrm>
            <a:off x="51561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4"/>
          <p:cNvSpPr/>
          <p:nvPr/>
        </p:nvSpPr>
        <p:spPr>
          <a:xfrm>
            <a:off x="4864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5"/>
          <p:cNvSpPr/>
          <p:nvPr/>
        </p:nvSpPr>
        <p:spPr>
          <a:xfrm>
            <a:off x="57403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6"/>
          <p:cNvSpPr/>
          <p:nvPr/>
        </p:nvSpPr>
        <p:spPr>
          <a:xfrm>
            <a:off x="54482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7"/>
          <p:cNvSpPr/>
          <p:nvPr/>
        </p:nvSpPr>
        <p:spPr>
          <a:xfrm>
            <a:off x="60324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8"/>
          <p:cNvSpPr/>
          <p:nvPr/>
        </p:nvSpPr>
        <p:spPr>
          <a:xfrm>
            <a:off x="63245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9"/>
          <p:cNvSpPr/>
          <p:nvPr/>
        </p:nvSpPr>
        <p:spPr>
          <a:xfrm>
            <a:off x="6616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30"/>
          <p:cNvSpPr/>
          <p:nvPr/>
        </p:nvSpPr>
        <p:spPr>
          <a:xfrm>
            <a:off x="6908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31"/>
          <p:cNvSpPr/>
          <p:nvPr/>
        </p:nvSpPr>
        <p:spPr>
          <a:xfrm>
            <a:off x="7200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895725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a:t>Design d’un </a:t>
            </a:r>
            <a:r>
              <a:rPr lang="fr-CA" dirty="0" smtClean="0"/>
              <a:t>formulaire</a:t>
            </a:r>
            <a:endParaRPr lang="fr-CA" dirty="0"/>
          </a:p>
        </p:txBody>
      </p:sp>
      <p:sp>
        <p:nvSpPr>
          <p:cNvPr id="3" name="Espace réservé du contenu 2"/>
          <p:cNvSpPr>
            <a:spLocks noGrp="1"/>
          </p:cNvSpPr>
          <p:nvPr>
            <p:ph idx="1"/>
          </p:nvPr>
        </p:nvSpPr>
        <p:spPr/>
        <p:txBody>
          <a:bodyPr/>
          <a:lstStyle/>
          <a:p>
            <a:r>
              <a:rPr lang="fr-CA" dirty="0" smtClean="0"/>
              <a:t>Autant que possible, essayer de faire des champs de même longueur</a:t>
            </a:r>
            <a:endParaRPr lang="fr-CA"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780928"/>
            <a:ext cx="3400425" cy="371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7112" y="2396419"/>
            <a:ext cx="4036888" cy="448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ounded Rectangle 5"/>
          <p:cNvSpPr/>
          <p:nvPr/>
        </p:nvSpPr>
        <p:spPr>
          <a:xfrm>
            <a:off x="701675" y="6160219"/>
            <a:ext cx="7667624" cy="3651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74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8"/>
          <p:cNvSpPr/>
          <p:nvPr/>
        </p:nvSpPr>
        <p:spPr>
          <a:xfrm>
            <a:off x="1650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11"/>
          <p:cNvSpPr/>
          <p:nvPr/>
        </p:nvSpPr>
        <p:spPr>
          <a:xfrm>
            <a:off x="1358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12"/>
          <p:cNvSpPr/>
          <p:nvPr/>
        </p:nvSpPr>
        <p:spPr>
          <a:xfrm>
            <a:off x="1943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3"/>
          <p:cNvSpPr/>
          <p:nvPr/>
        </p:nvSpPr>
        <p:spPr>
          <a:xfrm>
            <a:off x="22351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4"/>
          <p:cNvSpPr/>
          <p:nvPr/>
        </p:nvSpPr>
        <p:spPr>
          <a:xfrm>
            <a:off x="25272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5"/>
          <p:cNvSpPr/>
          <p:nvPr/>
        </p:nvSpPr>
        <p:spPr>
          <a:xfrm>
            <a:off x="34035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6"/>
          <p:cNvSpPr/>
          <p:nvPr/>
        </p:nvSpPr>
        <p:spPr>
          <a:xfrm>
            <a:off x="28193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7"/>
          <p:cNvSpPr/>
          <p:nvPr/>
        </p:nvSpPr>
        <p:spPr>
          <a:xfrm>
            <a:off x="31114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8"/>
          <p:cNvSpPr/>
          <p:nvPr/>
        </p:nvSpPr>
        <p:spPr>
          <a:xfrm>
            <a:off x="1066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9"/>
          <p:cNvSpPr/>
          <p:nvPr/>
        </p:nvSpPr>
        <p:spPr>
          <a:xfrm>
            <a:off x="3695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20"/>
          <p:cNvSpPr/>
          <p:nvPr/>
        </p:nvSpPr>
        <p:spPr>
          <a:xfrm>
            <a:off x="3987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21"/>
          <p:cNvSpPr/>
          <p:nvPr/>
        </p:nvSpPr>
        <p:spPr>
          <a:xfrm>
            <a:off x="4279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22"/>
          <p:cNvSpPr/>
          <p:nvPr/>
        </p:nvSpPr>
        <p:spPr>
          <a:xfrm>
            <a:off x="4571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3"/>
          <p:cNvSpPr/>
          <p:nvPr/>
        </p:nvSpPr>
        <p:spPr>
          <a:xfrm>
            <a:off x="51561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4"/>
          <p:cNvSpPr/>
          <p:nvPr/>
        </p:nvSpPr>
        <p:spPr>
          <a:xfrm>
            <a:off x="4864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5"/>
          <p:cNvSpPr/>
          <p:nvPr/>
        </p:nvSpPr>
        <p:spPr>
          <a:xfrm>
            <a:off x="57403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6"/>
          <p:cNvSpPr/>
          <p:nvPr/>
        </p:nvSpPr>
        <p:spPr>
          <a:xfrm>
            <a:off x="54482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7"/>
          <p:cNvSpPr/>
          <p:nvPr/>
        </p:nvSpPr>
        <p:spPr>
          <a:xfrm>
            <a:off x="60324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8"/>
          <p:cNvSpPr/>
          <p:nvPr/>
        </p:nvSpPr>
        <p:spPr>
          <a:xfrm>
            <a:off x="63245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9"/>
          <p:cNvSpPr/>
          <p:nvPr/>
        </p:nvSpPr>
        <p:spPr>
          <a:xfrm>
            <a:off x="6616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30"/>
          <p:cNvSpPr/>
          <p:nvPr/>
        </p:nvSpPr>
        <p:spPr>
          <a:xfrm>
            <a:off x="6908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31"/>
          <p:cNvSpPr/>
          <p:nvPr/>
        </p:nvSpPr>
        <p:spPr>
          <a:xfrm>
            <a:off x="7200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32"/>
          <p:cNvSpPr/>
          <p:nvPr/>
        </p:nvSpPr>
        <p:spPr>
          <a:xfrm>
            <a:off x="7492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895725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a:t>Design d’un </a:t>
            </a:r>
            <a:r>
              <a:rPr lang="fr-CA" dirty="0" smtClean="0"/>
              <a:t>formulaire</a:t>
            </a:r>
            <a:endParaRPr lang="fr-CA" dirty="0"/>
          </a:p>
        </p:txBody>
      </p:sp>
      <p:sp>
        <p:nvSpPr>
          <p:cNvPr id="3" name="Espace réservé du contenu 2"/>
          <p:cNvSpPr>
            <a:spLocks noGrp="1"/>
          </p:cNvSpPr>
          <p:nvPr>
            <p:ph idx="1"/>
          </p:nvPr>
        </p:nvSpPr>
        <p:spPr/>
        <p:txBody>
          <a:bodyPr/>
          <a:lstStyle/>
          <a:p>
            <a:r>
              <a:rPr lang="fr-CA" dirty="0" smtClean="0"/>
              <a:t>Regrouper les informations de même nature</a:t>
            </a:r>
            <a:endParaRPr lang="fr-CA"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2447925"/>
            <a:ext cx="3543300" cy="441007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chemeClr val="accent1"/>
                </a:solidFill>
              </a14:hiddenFill>
            </a:ext>
          </a:extLst>
        </p:spPr>
      </p:pic>
      <p:sp>
        <p:nvSpPr>
          <p:cNvPr id="5" name="Rounded Rectangle 5"/>
          <p:cNvSpPr/>
          <p:nvPr/>
        </p:nvSpPr>
        <p:spPr>
          <a:xfrm>
            <a:off x="701675" y="6160219"/>
            <a:ext cx="7667624" cy="3651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6"/>
          <p:cNvSpPr/>
          <p:nvPr/>
        </p:nvSpPr>
        <p:spPr>
          <a:xfrm>
            <a:off x="774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8"/>
          <p:cNvSpPr/>
          <p:nvPr/>
        </p:nvSpPr>
        <p:spPr>
          <a:xfrm>
            <a:off x="1650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11"/>
          <p:cNvSpPr/>
          <p:nvPr/>
        </p:nvSpPr>
        <p:spPr>
          <a:xfrm>
            <a:off x="1358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12"/>
          <p:cNvSpPr/>
          <p:nvPr/>
        </p:nvSpPr>
        <p:spPr>
          <a:xfrm>
            <a:off x="1943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13"/>
          <p:cNvSpPr/>
          <p:nvPr/>
        </p:nvSpPr>
        <p:spPr>
          <a:xfrm>
            <a:off x="22351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4"/>
          <p:cNvSpPr/>
          <p:nvPr/>
        </p:nvSpPr>
        <p:spPr>
          <a:xfrm>
            <a:off x="25272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5"/>
          <p:cNvSpPr/>
          <p:nvPr/>
        </p:nvSpPr>
        <p:spPr>
          <a:xfrm>
            <a:off x="34035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6"/>
          <p:cNvSpPr/>
          <p:nvPr/>
        </p:nvSpPr>
        <p:spPr>
          <a:xfrm>
            <a:off x="28193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7"/>
          <p:cNvSpPr/>
          <p:nvPr/>
        </p:nvSpPr>
        <p:spPr>
          <a:xfrm>
            <a:off x="31114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8"/>
          <p:cNvSpPr/>
          <p:nvPr/>
        </p:nvSpPr>
        <p:spPr>
          <a:xfrm>
            <a:off x="1066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9"/>
          <p:cNvSpPr/>
          <p:nvPr/>
        </p:nvSpPr>
        <p:spPr>
          <a:xfrm>
            <a:off x="3695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20"/>
          <p:cNvSpPr/>
          <p:nvPr/>
        </p:nvSpPr>
        <p:spPr>
          <a:xfrm>
            <a:off x="3987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21"/>
          <p:cNvSpPr/>
          <p:nvPr/>
        </p:nvSpPr>
        <p:spPr>
          <a:xfrm>
            <a:off x="4279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22"/>
          <p:cNvSpPr/>
          <p:nvPr/>
        </p:nvSpPr>
        <p:spPr>
          <a:xfrm>
            <a:off x="4571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23"/>
          <p:cNvSpPr/>
          <p:nvPr/>
        </p:nvSpPr>
        <p:spPr>
          <a:xfrm>
            <a:off x="51561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4"/>
          <p:cNvSpPr/>
          <p:nvPr/>
        </p:nvSpPr>
        <p:spPr>
          <a:xfrm>
            <a:off x="4864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5"/>
          <p:cNvSpPr/>
          <p:nvPr/>
        </p:nvSpPr>
        <p:spPr>
          <a:xfrm>
            <a:off x="57403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6"/>
          <p:cNvSpPr/>
          <p:nvPr/>
        </p:nvSpPr>
        <p:spPr>
          <a:xfrm>
            <a:off x="54482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7"/>
          <p:cNvSpPr/>
          <p:nvPr/>
        </p:nvSpPr>
        <p:spPr>
          <a:xfrm>
            <a:off x="60324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8"/>
          <p:cNvSpPr/>
          <p:nvPr/>
        </p:nvSpPr>
        <p:spPr>
          <a:xfrm>
            <a:off x="63245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9"/>
          <p:cNvSpPr/>
          <p:nvPr/>
        </p:nvSpPr>
        <p:spPr>
          <a:xfrm>
            <a:off x="6616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30"/>
          <p:cNvSpPr/>
          <p:nvPr/>
        </p:nvSpPr>
        <p:spPr>
          <a:xfrm>
            <a:off x="6908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31"/>
          <p:cNvSpPr/>
          <p:nvPr/>
        </p:nvSpPr>
        <p:spPr>
          <a:xfrm>
            <a:off x="7200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32"/>
          <p:cNvSpPr/>
          <p:nvPr/>
        </p:nvSpPr>
        <p:spPr>
          <a:xfrm>
            <a:off x="7492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114817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a:t>Design d’un </a:t>
            </a:r>
            <a:r>
              <a:rPr lang="fr-CA" dirty="0" smtClean="0"/>
              <a:t>formulaire</a:t>
            </a:r>
            <a:endParaRPr lang="fr-CA" dirty="0"/>
          </a:p>
        </p:txBody>
      </p:sp>
      <p:sp>
        <p:nvSpPr>
          <p:cNvPr id="3" name="Espace réservé du contenu 2"/>
          <p:cNvSpPr>
            <a:spLocks noGrp="1"/>
          </p:cNvSpPr>
          <p:nvPr>
            <p:ph idx="1"/>
          </p:nvPr>
        </p:nvSpPr>
        <p:spPr/>
        <p:txBody>
          <a:bodyPr/>
          <a:lstStyle/>
          <a:p>
            <a:r>
              <a:rPr lang="fr-CA" dirty="0" smtClean="0"/>
              <a:t>Si possible, permettez à l’utilisateur sur un champ qu’il doit entrer.</a:t>
            </a:r>
          </a:p>
          <a:p>
            <a:r>
              <a:rPr lang="fr-CA" dirty="0" smtClean="0"/>
              <a:t>Prévenez l’utilisateur le plus tôt possible qu’il a fait une erreur.</a:t>
            </a:r>
            <a:endParaRPr lang="fr-CA" dirty="0"/>
          </a:p>
        </p:txBody>
      </p:sp>
      <p:sp>
        <p:nvSpPr>
          <p:cNvPr id="4" name="Rounded Rectangle 5"/>
          <p:cNvSpPr/>
          <p:nvPr/>
        </p:nvSpPr>
        <p:spPr>
          <a:xfrm>
            <a:off x="701675" y="6160219"/>
            <a:ext cx="7667624" cy="3651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6"/>
          <p:cNvSpPr/>
          <p:nvPr/>
        </p:nvSpPr>
        <p:spPr>
          <a:xfrm>
            <a:off x="774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8"/>
          <p:cNvSpPr/>
          <p:nvPr/>
        </p:nvSpPr>
        <p:spPr>
          <a:xfrm>
            <a:off x="1650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11"/>
          <p:cNvSpPr/>
          <p:nvPr/>
        </p:nvSpPr>
        <p:spPr>
          <a:xfrm>
            <a:off x="1358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12"/>
          <p:cNvSpPr/>
          <p:nvPr/>
        </p:nvSpPr>
        <p:spPr>
          <a:xfrm>
            <a:off x="1943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13"/>
          <p:cNvSpPr/>
          <p:nvPr/>
        </p:nvSpPr>
        <p:spPr>
          <a:xfrm>
            <a:off x="22351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14"/>
          <p:cNvSpPr/>
          <p:nvPr/>
        </p:nvSpPr>
        <p:spPr>
          <a:xfrm>
            <a:off x="25272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5"/>
          <p:cNvSpPr/>
          <p:nvPr/>
        </p:nvSpPr>
        <p:spPr>
          <a:xfrm>
            <a:off x="34035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6"/>
          <p:cNvSpPr/>
          <p:nvPr/>
        </p:nvSpPr>
        <p:spPr>
          <a:xfrm>
            <a:off x="28193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7"/>
          <p:cNvSpPr/>
          <p:nvPr/>
        </p:nvSpPr>
        <p:spPr>
          <a:xfrm>
            <a:off x="31114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8"/>
          <p:cNvSpPr/>
          <p:nvPr/>
        </p:nvSpPr>
        <p:spPr>
          <a:xfrm>
            <a:off x="1066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9"/>
          <p:cNvSpPr/>
          <p:nvPr/>
        </p:nvSpPr>
        <p:spPr>
          <a:xfrm>
            <a:off x="3695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20"/>
          <p:cNvSpPr/>
          <p:nvPr/>
        </p:nvSpPr>
        <p:spPr>
          <a:xfrm>
            <a:off x="3987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21"/>
          <p:cNvSpPr/>
          <p:nvPr/>
        </p:nvSpPr>
        <p:spPr>
          <a:xfrm>
            <a:off x="4279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22"/>
          <p:cNvSpPr/>
          <p:nvPr/>
        </p:nvSpPr>
        <p:spPr>
          <a:xfrm>
            <a:off x="4571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23"/>
          <p:cNvSpPr/>
          <p:nvPr/>
        </p:nvSpPr>
        <p:spPr>
          <a:xfrm>
            <a:off x="51561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24"/>
          <p:cNvSpPr/>
          <p:nvPr/>
        </p:nvSpPr>
        <p:spPr>
          <a:xfrm>
            <a:off x="4864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5"/>
          <p:cNvSpPr/>
          <p:nvPr/>
        </p:nvSpPr>
        <p:spPr>
          <a:xfrm>
            <a:off x="57403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6"/>
          <p:cNvSpPr/>
          <p:nvPr/>
        </p:nvSpPr>
        <p:spPr>
          <a:xfrm>
            <a:off x="54482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7"/>
          <p:cNvSpPr/>
          <p:nvPr/>
        </p:nvSpPr>
        <p:spPr>
          <a:xfrm>
            <a:off x="60324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8"/>
          <p:cNvSpPr/>
          <p:nvPr/>
        </p:nvSpPr>
        <p:spPr>
          <a:xfrm>
            <a:off x="63245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9"/>
          <p:cNvSpPr/>
          <p:nvPr/>
        </p:nvSpPr>
        <p:spPr>
          <a:xfrm>
            <a:off x="6616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30"/>
          <p:cNvSpPr/>
          <p:nvPr/>
        </p:nvSpPr>
        <p:spPr>
          <a:xfrm>
            <a:off x="6908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31"/>
          <p:cNvSpPr/>
          <p:nvPr/>
        </p:nvSpPr>
        <p:spPr>
          <a:xfrm>
            <a:off x="7200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32"/>
          <p:cNvSpPr/>
          <p:nvPr/>
        </p:nvSpPr>
        <p:spPr>
          <a:xfrm>
            <a:off x="7492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33"/>
          <p:cNvSpPr/>
          <p:nvPr/>
        </p:nvSpPr>
        <p:spPr>
          <a:xfrm>
            <a:off x="7785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11481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Espace réservé du contenu 2"/>
          <p:cNvSpPr>
            <a:spLocks noGrp="1"/>
          </p:cNvSpPr>
          <p:nvPr>
            <p:ph idx="1"/>
          </p:nvPr>
        </p:nvSpPr>
        <p:spPr/>
        <p:txBody>
          <a:bodyPr>
            <a:normAutofit lnSpcReduction="10000"/>
          </a:bodyPr>
          <a:lstStyle/>
          <a:p>
            <a:r>
              <a:rPr lang="fr-CA" dirty="0"/>
              <a:t>Pour mieux orienter votre utilisateur, il convient de bien définir les zones de votre interface</a:t>
            </a:r>
            <a:r>
              <a:rPr lang="fr-CA" dirty="0" smtClean="0"/>
              <a:t>.</a:t>
            </a:r>
            <a:endParaRPr lang="fr-FR" dirty="0" smtClean="0"/>
          </a:p>
          <a:p>
            <a:r>
              <a:rPr lang="fr-FR" dirty="0" smtClean="0"/>
              <a:t>Le zoning permet de découper la page en autant de zones que nécessaire. </a:t>
            </a:r>
          </a:p>
          <a:p>
            <a:r>
              <a:rPr lang="fr-FR" dirty="0" smtClean="0"/>
              <a:t> Cela permet de positionner :</a:t>
            </a:r>
          </a:p>
          <a:p>
            <a:pPr lvl="1"/>
            <a:r>
              <a:rPr lang="fr-FR" dirty="0" smtClean="0"/>
              <a:t>les zones de navigation, </a:t>
            </a:r>
          </a:p>
          <a:p>
            <a:pPr lvl="1"/>
            <a:r>
              <a:rPr lang="fr-FR" dirty="0" smtClean="0"/>
              <a:t>les contenus, </a:t>
            </a:r>
          </a:p>
          <a:p>
            <a:pPr lvl="1"/>
            <a:r>
              <a:rPr lang="fr-FR" dirty="0" smtClean="0"/>
              <a:t>le logo, </a:t>
            </a:r>
          </a:p>
          <a:p>
            <a:pPr lvl="1"/>
            <a:r>
              <a:rPr lang="fr-FR" dirty="0" smtClean="0"/>
              <a:t>le pied de page, </a:t>
            </a:r>
          </a:p>
          <a:p>
            <a:pPr lvl="1"/>
            <a:r>
              <a:rPr lang="fr-FR" dirty="0" smtClean="0"/>
              <a:t>le moteur de recherche, ou le fil d'Ariane...</a:t>
            </a:r>
          </a:p>
        </p:txBody>
      </p:sp>
      <p:sp>
        <p:nvSpPr>
          <p:cNvPr id="2" name="Titre 1"/>
          <p:cNvSpPr>
            <a:spLocks noGrp="1"/>
          </p:cNvSpPr>
          <p:nvPr>
            <p:ph type="title"/>
          </p:nvPr>
        </p:nvSpPr>
        <p:spPr/>
        <p:txBody>
          <a:bodyPr>
            <a:normAutofit/>
          </a:bodyPr>
          <a:lstStyle/>
          <a:p>
            <a:pPr fontAlgn="auto">
              <a:spcAft>
                <a:spcPts val="0"/>
              </a:spcAft>
              <a:defRPr/>
            </a:pPr>
            <a:r>
              <a:rPr lang="fr-CA" dirty="0"/>
              <a:t>Design général d’un site Web</a:t>
            </a:r>
            <a:endParaRPr lang="fr-FR"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6" name="Rounded Rectangle 5"/>
          <p:cNvSpPr/>
          <p:nvPr/>
        </p:nvSpPr>
        <p:spPr>
          <a:xfrm>
            <a:off x="701675" y="6160219"/>
            <a:ext cx="7667624" cy="3651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74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11"/>
          <p:cNvSpPr/>
          <p:nvPr/>
        </p:nvSpPr>
        <p:spPr>
          <a:xfrm>
            <a:off x="1358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18"/>
          <p:cNvSpPr/>
          <p:nvPr/>
        </p:nvSpPr>
        <p:spPr>
          <a:xfrm>
            <a:off x="1066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972618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a:t>Design d’un </a:t>
            </a:r>
            <a:r>
              <a:rPr lang="fr-CA" dirty="0" smtClean="0"/>
              <a:t>formulaire – Outils en lignes</a:t>
            </a:r>
            <a:endParaRPr lang="fr-CA" dirty="0"/>
          </a:p>
        </p:txBody>
      </p:sp>
      <p:sp>
        <p:nvSpPr>
          <p:cNvPr id="3" name="Espace réservé du contenu 2"/>
          <p:cNvSpPr>
            <a:spLocks noGrp="1"/>
          </p:cNvSpPr>
          <p:nvPr>
            <p:ph idx="1"/>
          </p:nvPr>
        </p:nvSpPr>
        <p:spPr/>
        <p:txBody>
          <a:bodyPr/>
          <a:lstStyle/>
          <a:p>
            <a:r>
              <a:rPr lang="fr-CA" dirty="0" smtClean="0"/>
              <a:t> </a:t>
            </a:r>
            <a:r>
              <a:rPr lang="fr-CA" dirty="0" err="1"/>
              <a:t>Wufoo</a:t>
            </a:r>
            <a:endParaRPr lang="fr-CA" dirty="0"/>
          </a:p>
          <a:p>
            <a:pPr lvl="1"/>
            <a:r>
              <a:rPr lang="fr-CA" dirty="0" smtClean="0"/>
              <a:t>http</a:t>
            </a:r>
            <a:r>
              <a:rPr lang="fr-CA" dirty="0"/>
              <a:t>://www.wufoo.com</a:t>
            </a:r>
          </a:p>
          <a:p>
            <a:r>
              <a:rPr lang="fr-CA" dirty="0" err="1" smtClean="0"/>
              <a:t>Form</a:t>
            </a:r>
            <a:r>
              <a:rPr lang="fr-CA" dirty="0" smtClean="0"/>
              <a:t> </a:t>
            </a:r>
            <a:r>
              <a:rPr lang="fr-CA" dirty="0" err="1"/>
              <a:t>Assembly</a:t>
            </a:r>
            <a:endParaRPr lang="fr-CA" dirty="0"/>
          </a:p>
          <a:p>
            <a:pPr lvl="1"/>
            <a:r>
              <a:rPr lang="fr-CA" dirty="0" smtClean="0"/>
              <a:t>http</a:t>
            </a:r>
            <a:r>
              <a:rPr lang="fr-CA" dirty="0"/>
              <a:t>://www.formassembly.com</a:t>
            </a:r>
          </a:p>
          <a:p>
            <a:r>
              <a:rPr lang="fr-CA" dirty="0" err="1" smtClean="0"/>
              <a:t>icebrrg</a:t>
            </a:r>
            <a:endParaRPr lang="fr-CA" dirty="0"/>
          </a:p>
          <a:p>
            <a:pPr lvl="1"/>
            <a:r>
              <a:rPr lang="fr-CA" dirty="0" smtClean="0"/>
              <a:t>http</a:t>
            </a:r>
            <a:r>
              <a:rPr lang="fr-CA" dirty="0"/>
              <a:t>://www.icebrrg.com</a:t>
            </a:r>
          </a:p>
        </p:txBody>
      </p:sp>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667" t="27471" r="59333" b="46370"/>
          <a:stretch/>
        </p:blipFill>
        <p:spPr bwMode="auto">
          <a:xfrm>
            <a:off x="5796136" y="1988840"/>
            <a:ext cx="2895600" cy="224246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1229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2166" t="55407" r="59394" b="19586"/>
          <a:stretch/>
        </p:blipFill>
        <p:spPr bwMode="auto">
          <a:xfrm>
            <a:off x="5220072" y="4077072"/>
            <a:ext cx="2810172" cy="214372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7" name="Rounded Rectangle 5"/>
          <p:cNvSpPr/>
          <p:nvPr/>
        </p:nvSpPr>
        <p:spPr>
          <a:xfrm>
            <a:off x="701675" y="6160219"/>
            <a:ext cx="7667624" cy="3651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6"/>
          <p:cNvSpPr/>
          <p:nvPr/>
        </p:nvSpPr>
        <p:spPr>
          <a:xfrm>
            <a:off x="774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1650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11"/>
          <p:cNvSpPr/>
          <p:nvPr/>
        </p:nvSpPr>
        <p:spPr>
          <a:xfrm>
            <a:off x="1358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2"/>
          <p:cNvSpPr/>
          <p:nvPr/>
        </p:nvSpPr>
        <p:spPr>
          <a:xfrm>
            <a:off x="1943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3"/>
          <p:cNvSpPr/>
          <p:nvPr/>
        </p:nvSpPr>
        <p:spPr>
          <a:xfrm>
            <a:off x="22351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4"/>
          <p:cNvSpPr/>
          <p:nvPr/>
        </p:nvSpPr>
        <p:spPr>
          <a:xfrm>
            <a:off x="25272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5"/>
          <p:cNvSpPr/>
          <p:nvPr/>
        </p:nvSpPr>
        <p:spPr>
          <a:xfrm>
            <a:off x="34035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6"/>
          <p:cNvSpPr/>
          <p:nvPr/>
        </p:nvSpPr>
        <p:spPr>
          <a:xfrm>
            <a:off x="28193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7"/>
          <p:cNvSpPr/>
          <p:nvPr/>
        </p:nvSpPr>
        <p:spPr>
          <a:xfrm>
            <a:off x="31114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8"/>
          <p:cNvSpPr/>
          <p:nvPr/>
        </p:nvSpPr>
        <p:spPr>
          <a:xfrm>
            <a:off x="1066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9"/>
          <p:cNvSpPr/>
          <p:nvPr/>
        </p:nvSpPr>
        <p:spPr>
          <a:xfrm>
            <a:off x="3695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20"/>
          <p:cNvSpPr/>
          <p:nvPr/>
        </p:nvSpPr>
        <p:spPr>
          <a:xfrm>
            <a:off x="3987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21"/>
          <p:cNvSpPr/>
          <p:nvPr/>
        </p:nvSpPr>
        <p:spPr>
          <a:xfrm>
            <a:off x="4279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2"/>
          <p:cNvSpPr/>
          <p:nvPr/>
        </p:nvSpPr>
        <p:spPr>
          <a:xfrm>
            <a:off x="4571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3"/>
          <p:cNvSpPr/>
          <p:nvPr/>
        </p:nvSpPr>
        <p:spPr>
          <a:xfrm>
            <a:off x="51561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4"/>
          <p:cNvSpPr/>
          <p:nvPr/>
        </p:nvSpPr>
        <p:spPr>
          <a:xfrm>
            <a:off x="4864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5"/>
          <p:cNvSpPr/>
          <p:nvPr/>
        </p:nvSpPr>
        <p:spPr>
          <a:xfrm>
            <a:off x="57403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6"/>
          <p:cNvSpPr/>
          <p:nvPr/>
        </p:nvSpPr>
        <p:spPr>
          <a:xfrm>
            <a:off x="54482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7"/>
          <p:cNvSpPr/>
          <p:nvPr/>
        </p:nvSpPr>
        <p:spPr>
          <a:xfrm>
            <a:off x="60324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8"/>
          <p:cNvSpPr/>
          <p:nvPr/>
        </p:nvSpPr>
        <p:spPr>
          <a:xfrm>
            <a:off x="63245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9"/>
          <p:cNvSpPr/>
          <p:nvPr/>
        </p:nvSpPr>
        <p:spPr>
          <a:xfrm>
            <a:off x="6616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30"/>
          <p:cNvSpPr/>
          <p:nvPr/>
        </p:nvSpPr>
        <p:spPr>
          <a:xfrm>
            <a:off x="6908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31"/>
          <p:cNvSpPr/>
          <p:nvPr/>
        </p:nvSpPr>
        <p:spPr>
          <a:xfrm>
            <a:off x="7200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2"/>
          <p:cNvSpPr/>
          <p:nvPr/>
        </p:nvSpPr>
        <p:spPr>
          <a:xfrm>
            <a:off x="7492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3"/>
          <p:cNvSpPr/>
          <p:nvPr/>
        </p:nvSpPr>
        <p:spPr>
          <a:xfrm>
            <a:off x="7785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399894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a:t>Conclusion</a:t>
            </a:r>
          </a:p>
        </p:txBody>
      </p:sp>
      <p:sp>
        <p:nvSpPr>
          <p:cNvPr id="3" name="Espace réservé du contenu 2"/>
          <p:cNvSpPr>
            <a:spLocks noGrp="1"/>
          </p:cNvSpPr>
          <p:nvPr>
            <p:ph idx="1"/>
          </p:nvPr>
        </p:nvSpPr>
        <p:spPr/>
        <p:txBody>
          <a:bodyPr/>
          <a:lstStyle/>
          <a:p>
            <a:endParaRPr lang="fr-CA"/>
          </a:p>
        </p:txBody>
      </p:sp>
      <p:sp>
        <p:nvSpPr>
          <p:cNvPr id="4" name="Rounded Rectangle 5"/>
          <p:cNvSpPr/>
          <p:nvPr/>
        </p:nvSpPr>
        <p:spPr>
          <a:xfrm>
            <a:off x="701675" y="6160219"/>
            <a:ext cx="7667624" cy="3651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6"/>
          <p:cNvSpPr/>
          <p:nvPr/>
        </p:nvSpPr>
        <p:spPr>
          <a:xfrm>
            <a:off x="774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8"/>
          <p:cNvSpPr/>
          <p:nvPr/>
        </p:nvSpPr>
        <p:spPr>
          <a:xfrm>
            <a:off x="1650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11"/>
          <p:cNvSpPr/>
          <p:nvPr/>
        </p:nvSpPr>
        <p:spPr>
          <a:xfrm>
            <a:off x="1358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12"/>
          <p:cNvSpPr/>
          <p:nvPr/>
        </p:nvSpPr>
        <p:spPr>
          <a:xfrm>
            <a:off x="1943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13"/>
          <p:cNvSpPr/>
          <p:nvPr/>
        </p:nvSpPr>
        <p:spPr>
          <a:xfrm>
            <a:off x="22351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14"/>
          <p:cNvSpPr/>
          <p:nvPr/>
        </p:nvSpPr>
        <p:spPr>
          <a:xfrm>
            <a:off x="25272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5"/>
          <p:cNvSpPr/>
          <p:nvPr/>
        </p:nvSpPr>
        <p:spPr>
          <a:xfrm>
            <a:off x="34035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6"/>
          <p:cNvSpPr/>
          <p:nvPr/>
        </p:nvSpPr>
        <p:spPr>
          <a:xfrm>
            <a:off x="28193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7"/>
          <p:cNvSpPr/>
          <p:nvPr/>
        </p:nvSpPr>
        <p:spPr>
          <a:xfrm>
            <a:off x="31114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8"/>
          <p:cNvSpPr/>
          <p:nvPr/>
        </p:nvSpPr>
        <p:spPr>
          <a:xfrm>
            <a:off x="1066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9"/>
          <p:cNvSpPr/>
          <p:nvPr/>
        </p:nvSpPr>
        <p:spPr>
          <a:xfrm>
            <a:off x="3695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20"/>
          <p:cNvSpPr/>
          <p:nvPr/>
        </p:nvSpPr>
        <p:spPr>
          <a:xfrm>
            <a:off x="3987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21"/>
          <p:cNvSpPr/>
          <p:nvPr/>
        </p:nvSpPr>
        <p:spPr>
          <a:xfrm>
            <a:off x="4279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22"/>
          <p:cNvSpPr/>
          <p:nvPr/>
        </p:nvSpPr>
        <p:spPr>
          <a:xfrm>
            <a:off x="4571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23"/>
          <p:cNvSpPr/>
          <p:nvPr/>
        </p:nvSpPr>
        <p:spPr>
          <a:xfrm>
            <a:off x="51561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24"/>
          <p:cNvSpPr/>
          <p:nvPr/>
        </p:nvSpPr>
        <p:spPr>
          <a:xfrm>
            <a:off x="4864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5"/>
          <p:cNvSpPr/>
          <p:nvPr/>
        </p:nvSpPr>
        <p:spPr>
          <a:xfrm>
            <a:off x="57403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6"/>
          <p:cNvSpPr/>
          <p:nvPr/>
        </p:nvSpPr>
        <p:spPr>
          <a:xfrm>
            <a:off x="54482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7"/>
          <p:cNvSpPr/>
          <p:nvPr/>
        </p:nvSpPr>
        <p:spPr>
          <a:xfrm>
            <a:off x="60324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8"/>
          <p:cNvSpPr/>
          <p:nvPr/>
        </p:nvSpPr>
        <p:spPr>
          <a:xfrm>
            <a:off x="63245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9"/>
          <p:cNvSpPr/>
          <p:nvPr/>
        </p:nvSpPr>
        <p:spPr>
          <a:xfrm>
            <a:off x="6616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30"/>
          <p:cNvSpPr/>
          <p:nvPr/>
        </p:nvSpPr>
        <p:spPr>
          <a:xfrm>
            <a:off x="6908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31"/>
          <p:cNvSpPr/>
          <p:nvPr/>
        </p:nvSpPr>
        <p:spPr>
          <a:xfrm>
            <a:off x="7200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32"/>
          <p:cNvSpPr/>
          <p:nvPr/>
        </p:nvSpPr>
        <p:spPr>
          <a:xfrm>
            <a:off x="7492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33"/>
          <p:cNvSpPr/>
          <p:nvPr/>
        </p:nvSpPr>
        <p:spPr>
          <a:xfrm>
            <a:off x="7785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34"/>
          <p:cNvSpPr/>
          <p:nvPr/>
        </p:nvSpPr>
        <p:spPr>
          <a:xfrm>
            <a:off x="80771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78631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smtClean="0"/>
              <a:t>Design </a:t>
            </a:r>
            <a:r>
              <a:rPr lang="fr-CA" dirty="0"/>
              <a:t>général d’un site </a:t>
            </a:r>
            <a:r>
              <a:rPr lang="fr-CA" dirty="0" smtClean="0"/>
              <a:t>Web</a:t>
            </a:r>
            <a:r>
              <a:rPr lang="fr-CA" dirty="0"/>
              <a:t/>
            </a:r>
            <a:br>
              <a:rPr lang="fr-CA" dirty="0"/>
            </a:br>
            <a:endParaRPr lang="fr-CA" dirty="0"/>
          </a:p>
        </p:txBody>
      </p:sp>
      <p:sp>
        <p:nvSpPr>
          <p:cNvPr id="3" name="Espace réservé du contenu 2"/>
          <p:cNvSpPr>
            <a:spLocks noGrp="1"/>
          </p:cNvSpPr>
          <p:nvPr>
            <p:ph idx="1"/>
          </p:nvPr>
        </p:nvSpPr>
        <p:spPr/>
        <p:txBody>
          <a:bodyPr/>
          <a:lstStyle/>
          <a:p>
            <a:pPr lvl="1"/>
            <a:r>
              <a:rPr lang="fr-CA" dirty="0" smtClean="0"/>
              <a:t>Voici des exemples:</a:t>
            </a:r>
            <a:r>
              <a:rPr lang="fr-CA" dirty="0"/>
              <a:t/>
            </a:r>
            <a:br>
              <a:rPr lang="fr-CA" dirty="0"/>
            </a:br>
            <a:endParaRPr lang="fr-CA" dirty="0"/>
          </a:p>
        </p:txBody>
      </p:sp>
      <p:pic>
        <p:nvPicPr>
          <p:cNvPr id="5124" name="Picture 4" descr="http://www.cvm.qc.ca/mlaflamme/comm_e/Interfac/cadre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710" y="3140969"/>
            <a:ext cx="2245745" cy="153719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www.cvm.qc.ca/mlaflamme/comm_e/Interfac/cadre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8618" y="3095704"/>
            <a:ext cx="2142489" cy="1511646"/>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www.cvm.qc.ca/mlaflamme/comm_e/Interfac/cadre3.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6161" y="4743524"/>
            <a:ext cx="2168611" cy="1512168"/>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http://www.cvm.qc.ca/mlaflamme/comm_e/Interfac/cadre4.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8591" y="3095704"/>
            <a:ext cx="2266181" cy="1580203"/>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http://www.cvm.qc.ca/mlaflamme/comm_e/Interfac/cadre5.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6618" y="4743524"/>
            <a:ext cx="2080853" cy="1478202"/>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http://www.cvm.qc.ca/mlaflamme/comm_e/Interfac/cadre6.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0348" y="4761531"/>
            <a:ext cx="2099030" cy="1460195"/>
          </a:xfrm>
          <a:prstGeom prst="rect">
            <a:avLst/>
          </a:prstGeom>
          <a:noFill/>
          <a:extLst>
            <a:ext uri="{909E8E84-426E-40DD-AFC4-6F175D3DCCD1}">
              <a14:hiddenFill xmlns:a14="http://schemas.microsoft.com/office/drawing/2010/main">
                <a:solidFill>
                  <a:srgbClr val="FFFFFF"/>
                </a:solidFill>
              </a14:hiddenFill>
            </a:ext>
          </a:extLst>
        </p:spPr>
      </p:pic>
      <p:sp>
        <p:nvSpPr>
          <p:cNvPr id="15" name="Rounded Rectangle 5"/>
          <p:cNvSpPr/>
          <p:nvPr/>
        </p:nvSpPr>
        <p:spPr>
          <a:xfrm>
            <a:off x="701675" y="6160219"/>
            <a:ext cx="7667624" cy="3651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6"/>
          <p:cNvSpPr/>
          <p:nvPr/>
        </p:nvSpPr>
        <p:spPr>
          <a:xfrm>
            <a:off x="774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8"/>
          <p:cNvSpPr/>
          <p:nvPr/>
        </p:nvSpPr>
        <p:spPr>
          <a:xfrm>
            <a:off x="1650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1"/>
          <p:cNvSpPr/>
          <p:nvPr/>
        </p:nvSpPr>
        <p:spPr>
          <a:xfrm>
            <a:off x="1358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1066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25563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Espace réservé du contenu 2"/>
          <p:cNvSpPr>
            <a:spLocks noGrp="1"/>
          </p:cNvSpPr>
          <p:nvPr>
            <p:ph idx="1"/>
          </p:nvPr>
        </p:nvSpPr>
        <p:spPr/>
        <p:txBody>
          <a:bodyPr/>
          <a:lstStyle/>
          <a:p>
            <a:r>
              <a:rPr lang="fr-FR" dirty="0" smtClean="0"/>
              <a:t>L'architecture d'information d'un site doit être conçue d'une façon très rigoureuse.  L’internaute doit pouvoir trouver l’information facilement sinon il pensera que l’information n’existe pas.</a:t>
            </a:r>
          </a:p>
          <a:p>
            <a:endParaRPr lang="fr-FR" dirty="0" smtClean="0"/>
          </a:p>
        </p:txBody>
      </p:sp>
      <p:sp>
        <p:nvSpPr>
          <p:cNvPr id="2" name="Titre 1"/>
          <p:cNvSpPr>
            <a:spLocks noGrp="1"/>
          </p:cNvSpPr>
          <p:nvPr>
            <p:ph type="title"/>
          </p:nvPr>
        </p:nvSpPr>
        <p:spPr/>
        <p:txBody>
          <a:bodyPr>
            <a:normAutofit/>
          </a:bodyPr>
          <a:lstStyle/>
          <a:p>
            <a:pPr fontAlgn="auto">
              <a:spcAft>
                <a:spcPts val="0"/>
              </a:spcAft>
              <a:defRPr/>
            </a:pPr>
            <a:r>
              <a:rPr lang="fr-CA" dirty="0"/>
              <a:t>Design général d’un site Web</a:t>
            </a:r>
            <a:endParaRPr lang="fr-FR"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7" name="Rounded Rectangle 5"/>
          <p:cNvSpPr/>
          <p:nvPr/>
        </p:nvSpPr>
        <p:spPr>
          <a:xfrm>
            <a:off x="701675" y="6160219"/>
            <a:ext cx="7667624" cy="3651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6"/>
          <p:cNvSpPr/>
          <p:nvPr/>
        </p:nvSpPr>
        <p:spPr>
          <a:xfrm>
            <a:off x="774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1650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11"/>
          <p:cNvSpPr/>
          <p:nvPr/>
        </p:nvSpPr>
        <p:spPr>
          <a:xfrm>
            <a:off x="1358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8"/>
          <p:cNvSpPr/>
          <p:nvPr/>
        </p:nvSpPr>
        <p:spPr>
          <a:xfrm>
            <a:off x="1066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54640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2" descr="Le zoning d'une page web. La hiérarchie visuelle est indiquée par la force des couleu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333375"/>
            <a:ext cx="6191250" cy="525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ounded Rectangle 5"/>
          <p:cNvSpPr/>
          <p:nvPr/>
        </p:nvSpPr>
        <p:spPr>
          <a:xfrm>
            <a:off x="701675" y="6160219"/>
            <a:ext cx="7667624" cy="3651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6"/>
          <p:cNvSpPr/>
          <p:nvPr/>
        </p:nvSpPr>
        <p:spPr>
          <a:xfrm>
            <a:off x="774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8"/>
          <p:cNvSpPr/>
          <p:nvPr/>
        </p:nvSpPr>
        <p:spPr>
          <a:xfrm>
            <a:off x="1650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1"/>
          <p:cNvSpPr/>
          <p:nvPr/>
        </p:nvSpPr>
        <p:spPr>
          <a:xfrm>
            <a:off x="1358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2"/>
          <p:cNvSpPr/>
          <p:nvPr/>
        </p:nvSpPr>
        <p:spPr>
          <a:xfrm>
            <a:off x="1943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8"/>
          <p:cNvSpPr/>
          <p:nvPr/>
        </p:nvSpPr>
        <p:spPr>
          <a:xfrm>
            <a:off x="1066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02318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Espace réservé du numéro de diapositive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pPr>
            <a:fld id="{2FF84030-E291-4500-8401-529F97B55C5F}" type="slidenum">
              <a:rPr lang="fr-FR"/>
              <a:pPr fontAlgn="base">
                <a:spcBef>
                  <a:spcPct val="0"/>
                </a:spcBef>
                <a:spcAft>
                  <a:spcPct val="0"/>
                </a:spcAft>
              </a:pPr>
              <a:t>9</a:t>
            </a:fld>
            <a:endParaRPr lang="fr-FR"/>
          </a:p>
        </p:txBody>
      </p:sp>
      <p:pic>
        <p:nvPicPr>
          <p:cNvPr id="24580" name="Picture 2" descr="Les emplacements conventionnels des éléments d'une page d'accuei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404813"/>
            <a:ext cx="7777162" cy="597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5"/>
          <p:cNvSpPr/>
          <p:nvPr/>
        </p:nvSpPr>
        <p:spPr>
          <a:xfrm>
            <a:off x="701675" y="6160219"/>
            <a:ext cx="7667624" cy="3651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6"/>
          <p:cNvSpPr/>
          <p:nvPr/>
        </p:nvSpPr>
        <p:spPr>
          <a:xfrm>
            <a:off x="7746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8"/>
          <p:cNvSpPr/>
          <p:nvPr/>
        </p:nvSpPr>
        <p:spPr>
          <a:xfrm>
            <a:off x="16509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11"/>
          <p:cNvSpPr/>
          <p:nvPr/>
        </p:nvSpPr>
        <p:spPr>
          <a:xfrm>
            <a:off x="13588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12"/>
          <p:cNvSpPr/>
          <p:nvPr/>
        </p:nvSpPr>
        <p:spPr>
          <a:xfrm>
            <a:off x="19430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8"/>
          <p:cNvSpPr/>
          <p:nvPr/>
        </p:nvSpPr>
        <p:spPr>
          <a:xfrm>
            <a:off x="1066799" y="6233244"/>
            <a:ext cx="219075" cy="2190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262926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Sketchbook">
  <a:themeElements>
    <a:clrScheme name="Sketchbook">
      <a:dk1>
        <a:sysClr val="windowText" lastClr="000000"/>
      </a:dk1>
      <a:lt1>
        <a:sysClr val="window" lastClr="FFFFFF"/>
      </a:lt1>
      <a:dk2>
        <a:srgbClr val="4C1304"/>
      </a:dk2>
      <a:lt2>
        <a:srgbClr val="FFFEE6"/>
      </a:lt2>
      <a:accent1>
        <a:srgbClr val="A63212"/>
      </a:accent1>
      <a:accent2>
        <a:srgbClr val="E68230"/>
      </a:accent2>
      <a:accent3>
        <a:srgbClr val="9BB05E"/>
      </a:accent3>
      <a:accent4>
        <a:srgbClr val="6B9BC7"/>
      </a:accent4>
      <a:accent5>
        <a:srgbClr val="4E66B2"/>
      </a:accent5>
      <a:accent6>
        <a:srgbClr val="8976AC"/>
      </a:accent6>
      <a:hlink>
        <a:srgbClr val="942408"/>
      </a:hlink>
      <a:folHlink>
        <a:srgbClr val="B34F17"/>
      </a:folHlink>
    </a:clrScheme>
    <a:fontScheme name="Sketchbook">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Sketchbook">
      <a:fillStyleLst>
        <a:solidFill>
          <a:schemeClr val="phClr"/>
        </a:solidFill>
        <a:gradFill rotWithShape="1">
          <a:gsLst>
            <a:gs pos="0">
              <a:schemeClr val="phClr">
                <a:tint val="10000"/>
                <a:alpha val="94000"/>
                <a:satMod val="120000"/>
                <a:lumMod val="110000"/>
              </a:schemeClr>
            </a:gs>
            <a:gs pos="100000">
              <a:schemeClr val="phClr">
                <a:tint val="80000"/>
                <a:shade val="100000"/>
                <a:satMod val="140000"/>
                <a:lumMod val="120000"/>
              </a:schemeClr>
            </a:gs>
          </a:gsLst>
          <a:lin ang="5400000" scaled="0"/>
        </a:gradFill>
        <a:gradFill rotWithShape="1">
          <a:gsLst>
            <a:gs pos="0">
              <a:schemeClr val="phClr">
                <a:tint val="100000"/>
                <a:shade val="100000"/>
                <a:satMod val="100000"/>
                <a:lumMod val="90000"/>
              </a:schemeClr>
            </a:gs>
            <a:gs pos="100000">
              <a:schemeClr val="phClr">
                <a:tint val="95000"/>
                <a:shade val="100000"/>
                <a:satMod val="110000"/>
                <a:lumMod val="105000"/>
              </a:schemeClr>
            </a:gs>
          </a:gsLst>
          <a:path path="circle">
            <a:fillToRect l="40000" t="100000" r="40000" b="100000"/>
          </a:path>
        </a:gradFill>
      </a:fillStyleLst>
      <a:lnStyleLst>
        <a:ln w="9525" cap="flat" cmpd="sng" algn="ctr">
          <a:solidFill>
            <a:schemeClr val="phClr"/>
          </a:solidFill>
          <a:prstDash val="solid"/>
        </a:ln>
        <a:ln w="19050"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outerShdw blurRad="50800" dist="12700" dir="5400000" rotWithShape="0">
              <a:srgbClr val="000000">
                <a:alpha val="37000"/>
              </a:srgbClr>
            </a:outerShdw>
          </a:effectLst>
        </a:effectStyle>
        <a:effectStyle>
          <a:effectLst>
            <a:outerShdw blurRad="50800" dist="25400" dir="5040000" rotWithShape="0">
              <a:srgbClr val="000000">
                <a:alpha val="44000"/>
              </a:srgbClr>
            </a:outerShdw>
          </a:effectLst>
          <a:scene3d>
            <a:camera prst="orthographicFront">
              <a:rot lat="0" lon="0" rev="0"/>
            </a:camera>
            <a:lightRig rig="threePt" dir="tl"/>
          </a:scene3d>
          <a:sp3d prstMaterial="dkEdge">
            <a:bevelT w="38100" h="25400" prst="coolSlant"/>
          </a:sp3d>
        </a:effectStyle>
      </a:effectStyleLst>
      <a:bgFillStyleLst>
        <a:solidFill>
          <a:schemeClr val="phClr"/>
        </a:solidFill>
        <a:blipFill rotWithShape="1">
          <a:blip xmlns:r="http://schemas.openxmlformats.org/officeDocument/2006/relationships" r:embed="rId1">
            <a:duotone>
              <a:schemeClr val="phClr">
                <a:shade val="55000"/>
                <a:lumMod val="90000"/>
              </a:schemeClr>
              <a:schemeClr val="phClr">
                <a:tint val="92000"/>
                <a:satMod val="120000"/>
                <a:lumMod val="103000"/>
              </a:schemeClr>
            </a:duotone>
          </a:blip>
          <a:stretch/>
        </a:blipFill>
        <a:blipFill rotWithShape="1">
          <a:blip xmlns:r="http://schemas.openxmlformats.org/officeDocument/2006/relationships" r:embed="rId2">
            <a:duotone>
              <a:schemeClr val="phClr">
                <a:shade val="96000"/>
              </a:schemeClr>
              <a:schemeClr val="phClr">
                <a:tint val="98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TC101790492[[fn=Album]]</Template>
  <TotalTime>4649</TotalTime>
  <Words>1597</Words>
  <Application>Microsoft Office PowerPoint</Application>
  <PresentationFormat>Affichage à l'écran (4:3)</PresentationFormat>
  <Paragraphs>264</Paragraphs>
  <Slides>51</Slides>
  <Notes>1</Notes>
  <HiddenSlides>0</HiddenSlides>
  <MMClips>0</MMClips>
  <ScaleCrop>false</ScaleCrop>
  <HeadingPairs>
    <vt:vector size="4" baseType="variant">
      <vt:variant>
        <vt:lpstr>Thème</vt:lpstr>
      </vt:variant>
      <vt:variant>
        <vt:i4>1</vt:i4>
      </vt:variant>
      <vt:variant>
        <vt:lpstr>Titres des diapositives</vt:lpstr>
      </vt:variant>
      <vt:variant>
        <vt:i4>51</vt:i4>
      </vt:variant>
    </vt:vector>
  </HeadingPairs>
  <TitlesOfParts>
    <vt:vector size="52" baseType="lpstr">
      <vt:lpstr>Sketchbook</vt:lpstr>
      <vt:lpstr>Commerce électronique </vt:lpstr>
      <vt:lpstr>Plan de présentation</vt:lpstr>
      <vt:lpstr>Introduction</vt:lpstr>
      <vt:lpstr>Introduction</vt:lpstr>
      <vt:lpstr>Design général d’un site Web</vt:lpstr>
      <vt:lpstr>Design général d’un site Web </vt:lpstr>
      <vt:lpstr>Design général d’un site Web</vt:lpstr>
      <vt:lpstr>Présentation PowerPoint</vt:lpstr>
      <vt:lpstr>Présentation PowerPoint</vt:lpstr>
      <vt:lpstr>Design général d’un site Web – Page d’accueil</vt:lpstr>
      <vt:lpstr>Design général d’un site Web – Page d’accueil</vt:lpstr>
      <vt:lpstr>Architecture d’un site Web - Navigation</vt:lpstr>
      <vt:lpstr>Architecture d’un site Web - Navigation</vt:lpstr>
      <vt:lpstr>Architecture d’un site Web - Arborescence</vt:lpstr>
      <vt:lpstr>Architecture d’un site Web - Arborescence</vt:lpstr>
      <vt:lpstr>Architecture d’un site Web - Arborescence</vt:lpstr>
      <vt:lpstr>Architecture d’un site Web - Arborescence</vt:lpstr>
      <vt:lpstr>Architecture d’un site Web - Arborescence</vt:lpstr>
      <vt:lpstr>Architecture d’un site Web - Navigation</vt:lpstr>
      <vt:lpstr>Architecture d’un site Web – barre de navigation</vt:lpstr>
      <vt:lpstr>Présentation PowerPoint</vt:lpstr>
      <vt:lpstr>Architecture d’un site Web – barre de navigation</vt:lpstr>
      <vt:lpstr>Présentation PowerPoint</vt:lpstr>
      <vt:lpstr>Architecture d’un site Web – barre de navigation</vt:lpstr>
      <vt:lpstr>Présentation PowerPoint</vt:lpstr>
      <vt:lpstr>Architecture d’un site Web – barre de navigation</vt:lpstr>
      <vt:lpstr>Présentation PowerPoint</vt:lpstr>
      <vt:lpstr>Architecture d’un site Web – barre de navigation</vt:lpstr>
      <vt:lpstr>Présentation PowerPoint</vt:lpstr>
      <vt:lpstr>Architecture d’un site Web – Le fil d’Ariane</vt:lpstr>
      <vt:lpstr>Présentation PowerPoint</vt:lpstr>
      <vt:lpstr>Ergonomie – Uniformisez! </vt:lpstr>
      <vt:lpstr>Ergonomie – Les couleurs </vt:lpstr>
      <vt:lpstr>Ergonomie – Les couleurs</vt:lpstr>
      <vt:lpstr>Ergonomie – Les couleurs</vt:lpstr>
      <vt:lpstr>Présentation PowerPoint</vt:lpstr>
      <vt:lpstr>Ergonomie – Le soulignement</vt:lpstr>
      <vt:lpstr>Ergonomie - compatibilité</vt:lpstr>
      <vt:lpstr>Design d’un formulaire</vt:lpstr>
      <vt:lpstr>Design d’un formulaire – Alignement des étiquettes</vt:lpstr>
      <vt:lpstr>Design d’un formulaire Alignement des étiquettes</vt:lpstr>
      <vt:lpstr>Design d’un formulaire Alignement des étiquettes</vt:lpstr>
      <vt:lpstr>Design d’un formulaire Alignement des étiquettes</vt:lpstr>
      <vt:lpstr>Design d’un formulaire – Étude de l’oeil</vt:lpstr>
      <vt:lpstr>Design d’un formulaire –  Bref</vt:lpstr>
      <vt:lpstr>Design d’un formulaire</vt:lpstr>
      <vt:lpstr>Design d’un formulaire</vt:lpstr>
      <vt:lpstr>Design d’un formulaire</vt:lpstr>
      <vt:lpstr>Design d’un formulaire</vt:lpstr>
      <vt:lpstr>Design d’un formulaire – Outils en lignes</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Commerce électronique</dc:title>
  <dc:creator>Hugo St-Louis</dc:creator>
  <cp:lastModifiedBy>utilisateur</cp:lastModifiedBy>
  <cp:revision>25</cp:revision>
  <dcterms:created xsi:type="dcterms:W3CDTF">2011-08-31T15:44:50Z</dcterms:created>
  <dcterms:modified xsi:type="dcterms:W3CDTF">2014-09-18T18:59:23Z</dcterms:modified>
</cp:coreProperties>
</file>